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1" r:id="rId7"/>
    <p:sldId id="262" r:id="rId8"/>
    <p:sldId id="263" r:id="rId9"/>
    <p:sldId id="264" r:id="rId10"/>
    <p:sldId id="265" r:id="rId11"/>
    <p:sldId id="266"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05D1DE-B435-0490-47EC-C6DFAC8350C5}" v="2" dt="2019-06-26T09:49:01.2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p:scale>
          <a:sx n="75" d="100"/>
          <a:sy n="75" d="100"/>
        </p:scale>
        <p:origin x="749" y="30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8E624-B2F5-44D7-884E-7E8A0712CC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18052D-C69F-4360-B5E0-63ED42E58F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BED33F-7C5A-489A-8B98-3961FA837ECD}"/>
              </a:ext>
            </a:extLst>
          </p:cNvPr>
          <p:cNvSpPr>
            <a:spLocks noGrp="1"/>
          </p:cNvSpPr>
          <p:nvPr>
            <p:ph type="dt" sz="half" idx="10"/>
          </p:nvPr>
        </p:nvSpPr>
        <p:spPr/>
        <p:txBody>
          <a:bodyPr/>
          <a:lstStyle/>
          <a:p>
            <a:fld id="{979C210C-01CD-4359-A713-ACD61A93D447}" type="datetimeFigureOut">
              <a:rPr lang="en-US" smtClean="0"/>
              <a:t>6/26/2019</a:t>
            </a:fld>
            <a:endParaRPr lang="en-US"/>
          </a:p>
        </p:txBody>
      </p:sp>
      <p:sp>
        <p:nvSpPr>
          <p:cNvPr id="5" name="Footer Placeholder 4">
            <a:extLst>
              <a:ext uri="{FF2B5EF4-FFF2-40B4-BE49-F238E27FC236}">
                <a16:creationId xmlns:a16="http://schemas.microsoft.com/office/drawing/2014/main" id="{9A7C766F-CFBD-420D-9BE1-47719E394E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15B9AE-9F2D-487B-A1C8-DC4A150E1657}"/>
              </a:ext>
            </a:extLst>
          </p:cNvPr>
          <p:cNvSpPr>
            <a:spLocks noGrp="1"/>
          </p:cNvSpPr>
          <p:nvPr>
            <p:ph type="sldNum" sz="quarter" idx="12"/>
          </p:nvPr>
        </p:nvSpPr>
        <p:spPr/>
        <p:txBody>
          <a:bodyPr/>
          <a:lstStyle/>
          <a:p>
            <a:fld id="{96FC3A74-795C-4329-BCD1-B3A6A1C5AF7A}" type="slidenum">
              <a:rPr lang="en-US" smtClean="0"/>
              <a:t>‹#›</a:t>
            </a:fld>
            <a:endParaRPr lang="en-US"/>
          </a:p>
        </p:txBody>
      </p:sp>
    </p:spTree>
    <p:extLst>
      <p:ext uri="{BB962C8B-B14F-4D97-AF65-F5344CB8AC3E}">
        <p14:creationId xmlns:p14="http://schemas.microsoft.com/office/powerpoint/2010/main" val="2864300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78F99-DC6A-4CBE-B269-B604FB7CAB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F80601-EB28-414E-8DB9-CBF19B81D1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B0A244-16F3-451A-8A2A-9B759D757553}"/>
              </a:ext>
            </a:extLst>
          </p:cNvPr>
          <p:cNvSpPr>
            <a:spLocks noGrp="1"/>
          </p:cNvSpPr>
          <p:nvPr>
            <p:ph type="dt" sz="half" idx="10"/>
          </p:nvPr>
        </p:nvSpPr>
        <p:spPr/>
        <p:txBody>
          <a:bodyPr/>
          <a:lstStyle/>
          <a:p>
            <a:fld id="{979C210C-01CD-4359-A713-ACD61A93D447}" type="datetimeFigureOut">
              <a:rPr lang="en-US" smtClean="0"/>
              <a:t>6/26/2019</a:t>
            </a:fld>
            <a:endParaRPr lang="en-US"/>
          </a:p>
        </p:txBody>
      </p:sp>
      <p:sp>
        <p:nvSpPr>
          <p:cNvPr id="5" name="Footer Placeholder 4">
            <a:extLst>
              <a:ext uri="{FF2B5EF4-FFF2-40B4-BE49-F238E27FC236}">
                <a16:creationId xmlns:a16="http://schemas.microsoft.com/office/drawing/2014/main" id="{59D93C0B-9605-4794-886C-0A591ADA22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C666F-6510-42AF-8055-7013D35ACF4C}"/>
              </a:ext>
            </a:extLst>
          </p:cNvPr>
          <p:cNvSpPr>
            <a:spLocks noGrp="1"/>
          </p:cNvSpPr>
          <p:nvPr>
            <p:ph type="sldNum" sz="quarter" idx="12"/>
          </p:nvPr>
        </p:nvSpPr>
        <p:spPr/>
        <p:txBody>
          <a:bodyPr/>
          <a:lstStyle/>
          <a:p>
            <a:fld id="{96FC3A74-795C-4329-BCD1-B3A6A1C5AF7A}" type="slidenum">
              <a:rPr lang="en-US" smtClean="0"/>
              <a:t>‹#›</a:t>
            </a:fld>
            <a:endParaRPr lang="en-US"/>
          </a:p>
        </p:txBody>
      </p:sp>
    </p:spTree>
    <p:extLst>
      <p:ext uri="{BB962C8B-B14F-4D97-AF65-F5344CB8AC3E}">
        <p14:creationId xmlns:p14="http://schemas.microsoft.com/office/powerpoint/2010/main" val="823406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773B32-A050-4A8E-A063-F8E774C523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5DE7CB-7839-4888-B76D-6C540C9AD5A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C576BD-9851-4695-9929-EC2C2384CDB5}"/>
              </a:ext>
            </a:extLst>
          </p:cNvPr>
          <p:cNvSpPr>
            <a:spLocks noGrp="1"/>
          </p:cNvSpPr>
          <p:nvPr>
            <p:ph type="dt" sz="half" idx="10"/>
          </p:nvPr>
        </p:nvSpPr>
        <p:spPr/>
        <p:txBody>
          <a:bodyPr/>
          <a:lstStyle/>
          <a:p>
            <a:fld id="{979C210C-01CD-4359-A713-ACD61A93D447}" type="datetimeFigureOut">
              <a:rPr lang="en-US" smtClean="0"/>
              <a:t>6/26/2019</a:t>
            </a:fld>
            <a:endParaRPr lang="en-US"/>
          </a:p>
        </p:txBody>
      </p:sp>
      <p:sp>
        <p:nvSpPr>
          <p:cNvPr id="5" name="Footer Placeholder 4">
            <a:extLst>
              <a:ext uri="{FF2B5EF4-FFF2-40B4-BE49-F238E27FC236}">
                <a16:creationId xmlns:a16="http://schemas.microsoft.com/office/drawing/2014/main" id="{BF97027D-0315-4341-95FA-2E134C6BE0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904051-5216-4AE6-840B-599E65216CF7}"/>
              </a:ext>
            </a:extLst>
          </p:cNvPr>
          <p:cNvSpPr>
            <a:spLocks noGrp="1"/>
          </p:cNvSpPr>
          <p:nvPr>
            <p:ph type="sldNum" sz="quarter" idx="12"/>
          </p:nvPr>
        </p:nvSpPr>
        <p:spPr/>
        <p:txBody>
          <a:bodyPr/>
          <a:lstStyle/>
          <a:p>
            <a:fld id="{96FC3A74-795C-4329-BCD1-B3A6A1C5AF7A}" type="slidenum">
              <a:rPr lang="en-US" smtClean="0"/>
              <a:t>‹#›</a:t>
            </a:fld>
            <a:endParaRPr lang="en-US"/>
          </a:p>
        </p:txBody>
      </p:sp>
    </p:spTree>
    <p:extLst>
      <p:ext uri="{BB962C8B-B14F-4D97-AF65-F5344CB8AC3E}">
        <p14:creationId xmlns:p14="http://schemas.microsoft.com/office/powerpoint/2010/main" val="3053154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7499A-01BB-4B76-AE18-C62DEC2AAD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5DB658-7F38-4645-BA3E-561F042DE6B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CD238C-1A7C-498E-A0C8-F2162DF9CDA1}"/>
              </a:ext>
            </a:extLst>
          </p:cNvPr>
          <p:cNvSpPr>
            <a:spLocks noGrp="1"/>
          </p:cNvSpPr>
          <p:nvPr>
            <p:ph type="dt" sz="half" idx="10"/>
          </p:nvPr>
        </p:nvSpPr>
        <p:spPr/>
        <p:txBody>
          <a:bodyPr/>
          <a:lstStyle/>
          <a:p>
            <a:fld id="{979C210C-01CD-4359-A713-ACD61A93D447}" type="datetimeFigureOut">
              <a:rPr lang="en-US" smtClean="0"/>
              <a:t>6/26/2019</a:t>
            </a:fld>
            <a:endParaRPr lang="en-US"/>
          </a:p>
        </p:txBody>
      </p:sp>
      <p:sp>
        <p:nvSpPr>
          <p:cNvPr id="5" name="Footer Placeholder 4">
            <a:extLst>
              <a:ext uri="{FF2B5EF4-FFF2-40B4-BE49-F238E27FC236}">
                <a16:creationId xmlns:a16="http://schemas.microsoft.com/office/drawing/2014/main" id="{B5766D76-07F1-4E62-BB85-FFFDA90D5F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351832-C8D2-4C10-9132-48BA9F271512}"/>
              </a:ext>
            </a:extLst>
          </p:cNvPr>
          <p:cNvSpPr>
            <a:spLocks noGrp="1"/>
          </p:cNvSpPr>
          <p:nvPr>
            <p:ph type="sldNum" sz="quarter" idx="12"/>
          </p:nvPr>
        </p:nvSpPr>
        <p:spPr/>
        <p:txBody>
          <a:bodyPr/>
          <a:lstStyle/>
          <a:p>
            <a:fld id="{96FC3A74-795C-4329-BCD1-B3A6A1C5AF7A}" type="slidenum">
              <a:rPr lang="en-US" smtClean="0"/>
              <a:t>‹#›</a:t>
            </a:fld>
            <a:endParaRPr lang="en-US"/>
          </a:p>
        </p:txBody>
      </p:sp>
    </p:spTree>
    <p:extLst>
      <p:ext uri="{BB962C8B-B14F-4D97-AF65-F5344CB8AC3E}">
        <p14:creationId xmlns:p14="http://schemas.microsoft.com/office/powerpoint/2010/main" val="421885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E4A7-B1E2-4660-9924-407705DA64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E3D9E8-F852-4074-9067-EA2C61C2F0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75038C0-1422-4620-8151-2CA05C33DDD3}"/>
              </a:ext>
            </a:extLst>
          </p:cNvPr>
          <p:cNvSpPr>
            <a:spLocks noGrp="1"/>
          </p:cNvSpPr>
          <p:nvPr>
            <p:ph type="dt" sz="half" idx="10"/>
          </p:nvPr>
        </p:nvSpPr>
        <p:spPr/>
        <p:txBody>
          <a:bodyPr/>
          <a:lstStyle/>
          <a:p>
            <a:fld id="{979C210C-01CD-4359-A713-ACD61A93D447}" type="datetimeFigureOut">
              <a:rPr lang="en-US" smtClean="0"/>
              <a:t>6/26/2019</a:t>
            </a:fld>
            <a:endParaRPr lang="en-US"/>
          </a:p>
        </p:txBody>
      </p:sp>
      <p:sp>
        <p:nvSpPr>
          <p:cNvPr id="5" name="Footer Placeholder 4">
            <a:extLst>
              <a:ext uri="{FF2B5EF4-FFF2-40B4-BE49-F238E27FC236}">
                <a16:creationId xmlns:a16="http://schemas.microsoft.com/office/drawing/2014/main" id="{1A6F30AE-1567-45E2-8E82-5498189ABC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EA357C-30D7-460C-B731-07912E81B33C}"/>
              </a:ext>
            </a:extLst>
          </p:cNvPr>
          <p:cNvSpPr>
            <a:spLocks noGrp="1"/>
          </p:cNvSpPr>
          <p:nvPr>
            <p:ph type="sldNum" sz="quarter" idx="12"/>
          </p:nvPr>
        </p:nvSpPr>
        <p:spPr/>
        <p:txBody>
          <a:bodyPr/>
          <a:lstStyle/>
          <a:p>
            <a:fld id="{96FC3A74-795C-4329-BCD1-B3A6A1C5AF7A}" type="slidenum">
              <a:rPr lang="en-US" smtClean="0"/>
              <a:t>‹#›</a:t>
            </a:fld>
            <a:endParaRPr lang="en-US"/>
          </a:p>
        </p:txBody>
      </p:sp>
    </p:spTree>
    <p:extLst>
      <p:ext uri="{BB962C8B-B14F-4D97-AF65-F5344CB8AC3E}">
        <p14:creationId xmlns:p14="http://schemas.microsoft.com/office/powerpoint/2010/main" val="1223808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70713-3C92-4801-8F6E-E715DD9130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418344-58A7-4D47-AC79-03825C3E33D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FA080E-AE26-4F86-8911-C571324453E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9BF05D-FE69-456B-86A8-E20243725E4F}"/>
              </a:ext>
            </a:extLst>
          </p:cNvPr>
          <p:cNvSpPr>
            <a:spLocks noGrp="1"/>
          </p:cNvSpPr>
          <p:nvPr>
            <p:ph type="dt" sz="half" idx="10"/>
          </p:nvPr>
        </p:nvSpPr>
        <p:spPr/>
        <p:txBody>
          <a:bodyPr/>
          <a:lstStyle/>
          <a:p>
            <a:fld id="{979C210C-01CD-4359-A713-ACD61A93D447}" type="datetimeFigureOut">
              <a:rPr lang="en-US" smtClean="0"/>
              <a:t>6/26/2019</a:t>
            </a:fld>
            <a:endParaRPr lang="en-US"/>
          </a:p>
        </p:txBody>
      </p:sp>
      <p:sp>
        <p:nvSpPr>
          <p:cNvPr id="6" name="Footer Placeholder 5">
            <a:extLst>
              <a:ext uri="{FF2B5EF4-FFF2-40B4-BE49-F238E27FC236}">
                <a16:creationId xmlns:a16="http://schemas.microsoft.com/office/drawing/2014/main" id="{793DC035-0A20-4462-BDE6-8B28F9488A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087493-983F-4230-B2B9-12B5ED315CA8}"/>
              </a:ext>
            </a:extLst>
          </p:cNvPr>
          <p:cNvSpPr>
            <a:spLocks noGrp="1"/>
          </p:cNvSpPr>
          <p:nvPr>
            <p:ph type="sldNum" sz="quarter" idx="12"/>
          </p:nvPr>
        </p:nvSpPr>
        <p:spPr/>
        <p:txBody>
          <a:bodyPr/>
          <a:lstStyle/>
          <a:p>
            <a:fld id="{96FC3A74-795C-4329-BCD1-B3A6A1C5AF7A}" type="slidenum">
              <a:rPr lang="en-US" smtClean="0"/>
              <a:t>‹#›</a:t>
            </a:fld>
            <a:endParaRPr lang="en-US"/>
          </a:p>
        </p:txBody>
      </p:sp>
    </p:spTree>
    <p:extLst>
      <p:ext uri="{BB962C8B-B14F-4D97-AF65-F5344CB8AC3E}">
        <p14:creationId xmlns:p14="http://schemas.microsoft.com/office/powerpoint/2010/main" val="3058368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124CD-730E-43F9-95A2-51C1D3E13A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83A737-6AA5-465C-ABF7-5AA0AC575B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2C85CF-424E-4584-B21A-1EB19986236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4151E3-6E1E-4D37-B10F-F07BFB4248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3AC00C-FC5D-4851-8069-476E25A251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F59DAC-C3C6-474E-9E85-AAFD2C2D037F}"/>
              </a:ext>
            </a:extLst>
          </p:cNvPr>
          <p:cNvSpPr>
            <a:spLocks noGrp="1"/>
          </p:cNvSpPr>
          <p:nvPr>
            <p:ph type="dt" sz="half" idx="10"/>
          </p:nvPr>
        </p:nvSpPr>
        <p:spPr/>
        <p:txBody>
          <a:bodyPr/>
          <a:lstStyle/>
          <a:p>
            <a:fld id="{979C210C-01CD-4359-A713-ACD61A93D447}" type="datetimeFigureOut">
              <a:rPr lang="en-US" smtClean="0"/>
              <a:t>6/26/2019</a:t>
            </a:fld>
            <a:endParaRPr lang="en-US"/>
          </a:p>
        </p:txBody>
      </p:sp>
      <p:sp>
        <p:nvSpPr>
          <p:cNvPr id="8" name="Footer Placeholder 7">
            <a:extLst>
              <a:ext uri="{FF2B5EF4-FFF2-40B4-BE49-F238E27FC236}">
                <a16:creationId xmlns:a16="http://schemas.microsoft.com/office/drawing/2014/main" id="{D28487C5-5C0F-4D4B-A5E5-8DD1BB8262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5DAFB3-F3FE-4ED9-88DB-DBA4FFB975FB}"/>
              </a:ext>
            </a:extLst>
          </p:cNvPr>
          <p:cNvSpPr>
            <a:spLocks noGrp="1"/>
          </p:cNvSpPr>
          <p:nvPr>
            <p:ph type="sldNum" sz="quarter" idx="12"/>
          </p:nvPr>
        </p:nvSpPr>
        <p:spPr/>
        <p:txBody>
          <a:bodyPr/>
          <a:lstStyle/>
          <a:p>
            <a:fld id="{96FC3A74-795C-4329-BCD1-B3A6A1C5AF7A}" type="slidenum">
              <a:rPr lang="en-US" smtClean="0"/>
              <a:t>‹#›</a:t>
            </a:fld>
            <a:endParaRPr lang="en-US"/>
          </a:p>
        </p:txBody>
      </p:sp>
    </p:spTree>
    <p:extLst>
      <p:ext uri="{BB962C8B-B14F-4D97-AF65-F5344CB8AC3E}">
        <p14:creationId xmlns:p14="http://schemas.microsoft.com/office/powerpoint/2010/main" val="563891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8F38-9A8D-4E02-8F81-A77D388B94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499904-75FB-4FD3-8881-657395E0CC59}"/>
              </a:ext>
            </a:extLst>
          </p:cNvPr>
          <p:cNvSpPr>
            <a:spLocks noGrp="1"/>
          </p:cNvSpPr>
          <p:nvPr>
            <p:ph type="dt" sz="half" idx="10"/>
          </p:nvPr>
        </p:nvSpPr>
        <p:spPr/>
        <p:txBody>
          <a:bodyPr/>
          <a:lstStyle/>
          <a:p>
            <a:fld id="{979C210C-01CD-4359-A713-ACD61A93D447}" type="datetimeFigureOut">
              <a:rPr lang="en-US" smtClean="0"/>
              <a:t>6/26/2019</a:t>
            </a:fld>
            <a:endParaRPr lang="en-US"/>
          </a:p>
        </p:txBody>
      </p:sp>
      <p:sp>
        <p:nvSpPr>
          <p:cNvPr id="4" name="Footer Placeholder 3">
            <a:extLst>
              <a:ext uri="{FF2B5EF4-FFF2-40B4-BE49-F238E27FC236}">
                <a16:creationId xmlns:a16="http://schemas.microsoft.com/office/drawing/2014/main" id="{E5EA2490-082F-4B7A-8DD8-7E1C3875D1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8B5A6A-F443-4DEE-8155-E39DF722F5B2}"/>
              </a:ext>
            </a:extLst>
          </p:cNvPr>
          <p:cNvSpPr>
            <a:spLocks noGrp="1"/>
          </p:cNvSpPr>
          <p:nvPr>
            <p:ph type="sldNum" sz="quarter" idx="12"/>
          </p:nvPr>
        </p:nvSpPr>
        <p:spPr/>
        <p:txBody>
          <a:bodyPr/>
          <a:lstStyle/>
          <a:p>
            <a:fld id="{96FC3A74-795C-4329-BCD1-B3A6A1C5AF7A}" type="slidenum">
              <a:rPr lang="en-US" smtClean="0"/>
              <a:t>‹#›</a:t>
            </a:fld>
            <a:endParaRPr lang="en-US"/>
          </a:p>
        </p:txBody>
      </p:sp>
    </p:spTree>
    <p:extLst>
      <p:ext uri="{BB962C8B-B14F-4D97-AF65-F5344CB8AC3E}">
        <p14:creationId xmlns:p14="http://schemas.microsoft.com/office/powerpoint/2010/main" val="2688331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3317E1-556D-46FC-BE1D-A6BCB23BC821}"/>
              </a:ext>
            </a:extLst>
          </p:cNvPr>
          <p:cNvSpPr>
            <a:spLocks noGrp="1"/>
          </p:cNvSpPr>
          <p:nvPr>
            <p:ph type="dt" sz="half" idx="10"/>
          </p:nvPr>
        </p:nvSpPr>
        <p:spPr/>
        <p:txBody>
          <a:bodyPr/>
          <a:lstStyle/>
          <a:p>
            <a:fld id="{979C210C-01CD-4359-A713-ACD61A93D447}" type="datetimeFigureOut">
              <a:rPr lang="en-US" smtClean="0"/>
              <a:t>6/26/2019</a:t>
            </a:fld>
            <a:endParaRPr lang="en-US"/>
          </a:p>
        </p:txBody>
      </p:sp>
      <p:sp>
        <p:nvSpPr>
          <p:cNvPr id="3" name="Footer Placeholder 2">
            <a:extLst>
              <a:ext uri="{FF2B5EF4-FFF2-40B4-BE49-F238E27FC236}">
                <a16:creationId xmlns:a16="http://schemas.microsoft.com/office/drawing/2014/main" id="{8059FDB3-60EE-4E62-9341-6665334804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C8D112-7A13-44CA-A0E4-0F53FF9F30E7}"/>
              </a:ext>
            </a:extLst>
          </p:cNvPr>
          <p:cNvSpPr>
            <a:spLocks noGrp="1"/>
          </p:cNvSpPr>
          <p:nvPr>
            <p:ph type="sldNum" sz="quarter" idx="12"/>
          </p:nvPr>
        </p:nvSpPr>
        <p:spPr/>
        <p:txBody>
          <a:bodyPr/>
          <a:lstStyle/>
          <a:p>
            <a:fld id="{96FC3A74-795C-4329-BCD1-B3A6A1C5AF7A}" type="slidenum">
              <a:rPr lang="en-US" smtClean="0"/>
              <a:t>‹#›</a:t>
            </a:fld>
            <a:endParaRPr lang="en-US"/>
          </a:p>
        </p:txBody>
      </p:sp>
    </p:spTree>
    <p:extLst>
      <p:ext uri="{BB962C8B-B14F-4D97-AF65-F5344CB8AC3E}">
        <p14:creationId xmlns:p14="http://schemas.microsoft.com/office/powerpoint/2010/main" val="1141279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7CD0-F380-48FF-829C-628F4F4BE0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B5BFE6-07F6-46F0-97AC-C1FD5A6ABB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B96D4B-65E1-451E-89AB-5AE485A741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AD40AA-E79C-4E89-953F-A46CEF533E47}"/>
              </a:ext>
            </a:extLst>
          </p:cNvPr>
          <p:cNvSpPr>
            <a:spLocks noGrp="1"/>
          </p:cNvSpPr>
          <p:nvPr>
            <p:ph type="dt" sz="half" idx="10"/>
          </p:nvPr>
        </p:nvSpPr>
        <p:spPr/>
        <p:txBody>
          <a:bodyPr/>
          <a:lstStyle/>
          <a:p>
            <a:fld id="{979C210C-01CD-4359-A713-ACD61A93D447}" type="datetimeFigureOut">
              <a:rPr lang="en-US" smtClean="0"/>
              <a:t>6/26/2019</a:t>
            </a:fld>
            <a:endParaRPr lang="en-US"/>
          </a:p>
        </p:txBody>
      </p:sp>
      <p:sp>
        <p:nvSpPr>
          <p:cNvPr id="6" name="Footer Placeholder 5">
            <a:extLst>
              <a:ext uri="{FF2B5EF4-FFF2-40B4-BE49-F238E27FC236}">
                <a16:creationId xmlns:a16="http://schemas.microsoft.com/office/drawing/2014/main" id="{EE0C2487-6825-4448-8D9E-D91D6D76B3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2A49FE-EA19-4C3C-B68C-E801E9CDE4EB}"/>
              </a:ext>
            </a:extLst>
          </p:cNvPr>
          <p:cNvSpPr>
            <a:spLocks noGrp="1"/>
          </p:cNvSpPr>
          <p:nvPr>
            <p:ph type="sldNum" sz="quarter" idx="12"/>
          </p:nvPr>
        </p:nvSpPr>
        <p:spPr/>
        <p:txBody>
          <a:bodyPr/>
          <a:lstStyle/>
          <a:p>
            <a:fld id="{96FC3A74-795C-4329-BCD1-B3A6A1C5AF7A}" type="slidenum">
              <a:rPr lang="en-US" smtClean="0"/>
              <a:t>‹#›</a:t>
            </a:fld>
            <a:endParaRPr lang="en-US"/>
          </a:p>
        </p:txBody>
      </p:sp>
    </p:spTree>
    <p:extLst>
      <p:ext uri="{BB962C8B-B14F-4D97-AF65-F5344CB8AC3E}">
        <p14:creationId xmlns:p14="http://schemas.microsoft.com/office/powerpoint/2010/main" val="2163208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815A-4ADC-485F-BD61-B0390E26B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2FC7BE-6A2D-4A4D-9B61-E91D696DCA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C70FFF-6B97-4BDC-8822-3BC475C137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A8FA3B-B8EA-4F49-9D7D-B344B1FB76B8}"/>
              </a:ext>
            </a:extLst>
          </p:cNvPr>
          <p:cNvSpPr>
            <a:spLocks noGrp="1"/>
          </p:cNvSpPr>
          <p:nvPr>
            <p:ph type="dt" sz="half" idx="10"/>
          </p:nvPr>
        </p:nvSpPr>
        <p:spPr/>
        <p:txBody>
          <a:bodyPr/>
          <a:lstStyle/>
          <a:p>
            <a:fld id="{979C210C-01CD-4359-A713-ACD61A93D447}" type="datetimeFigureOut">
              <a:rPr lang="en-US" smtClean="0"/>
              <a:t>6/26/2019</a:t>
            </a:fld>
            <a:endParaRPr lang="en-US"/>
          </a:p>
        </p:txBody>
      </p:sp>
      <p:sp>
        <p:nvSpPr>
          <p:cNvPr id="6" name="Footer Placeholder 5">
            <a:extLst>
              <a:ext uri="{FF2B5EF4-FFF2-40B4-BE49-F238E27FC236}">
                <a16:creationId xmlns:a16="http://schemas.microsoft.com/office/drawing/2014/main" id="{0AA1AE4C-E19D-419E-AFA9-91D8F73F0C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F61AD6-211F-40EC-A079-05BDD33B96E7}"/>
              </a:ext>
            </a:extLst>
          </p:cNvPr>
          <p:cNvSpPr>
            <a:spLocks noGrp="1"/>
          </p:cNvSpPr>
          <p:nvPr>
            <p:ph type="sldNum" sz="quarter" idx="12"/>
          </p:nvPr>
        </p:nvSpPr>
        <p:spPr/>
        <p:txBody>
          <a:bodyPr/>
          <a:lstStyle/>
          <a:p>
            <a:fld id="{96FC3A74-795C-4329-BCD1-B3A6A1C5AF7A}" type="slidenum">
              <a:rPr lang="en-US" smtClean="0"/>
              <a:t>‹#›</a:t>
            </a:fld>
            <a:endParaRPr lang="en-US"/>
          </a:p>
        </p:txBody>
      </p:sp>
    </p:spTree>
    <p:extLst>
      <p:ext uri="{BB962C8B-B14F-4D97-AF65-F5344CB8AC3E}">
        <p14:creationId xmlns:p14="http://schemas.microsoft.com/office/powerpoint/2010/main" val="3888271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FB3874-F111-4F37-94E1-9525117362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4FC4B8-A942-440A-9114-037031F1D5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FEE000-68F7-4332-8AD7-CF561BB54B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9C210C-01CD-4359-A713-ACD61A93D447}" type="datetimeFigureOut">
              <a:rPr lang="en-US" smtClean="0"/>
              <a:t>6/26/2019</a:t>
            </a:fld>
            <a:endParaRPr lang="en-US"/>
          </a:p>
        </p:txBody>
      </p:sp>
      <p:sp>
        <p:nvSpPr>
          <p:cNvPr id="5" name="Footer Placeholder 4">
            <a:extLst>
              <a:ext uri="{FF2B5EF4-FFF2-40B4-BE49-F238E27FC236}">
                <a16:creationId xmlns:a16="http://schemas.microsoft.com/office/drawing/2014/main" id="{19E9465F-554A-448F-83D7-9926975E27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1E956A-CF8D-4E2A-BA28-E6AAD282A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FC3A74-795C-4329-BCD1-B3A6A1C5AF7A}" type="slidenum">
              <a:rPr lang="en-US" smtClean="0"/>
              <a:t>‹#›</a:t>
            </a:fld>
            <a:endParaRPr lang="en-US"/>
          </a:p>
        </p:txBody>
      </p:sp>
    </p:spTree>
    <p:extLst>
      <p:ext uri="{BB962C8B-B14F-4D97-AF65-F5344CB8AC3E}">
        <p14:creationId xmlns:p14="http://schemas.microsoft.com/office/powerpoint/2010/main" val="18782112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qmesh.org/index.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qgis.org/en/site/"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earthquake.usgs.gov/earthquakes/ma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33A0C-97F4-47C3-A121-E8F5AC96B314}"/>
              </a:ext>
            </a:extLst>
          </p:cNvPr>
          <p:cNvSpPr>
            <a:spLocks noGrp="1"/>
          </p:cNvSpPr>
          <p:nvPr>
            <p:ph type="ctrTitle"/>
          </p:nvPr>
        </p:nvSpPr>
        <p:spPr/>
        <p:txBody>
          <a:bodyPr/>
          <a:lstStyle/>
          <a:p>
            <a:r>
              <a:rPr lang="en-GB" dirty="0"/>
              <a:t>Setting up a Tsunami Simulation in Thetis</a:t>
            </a:r>
            <a:endParaRPr lang="en-US" dirty="0"/>
          </a:p>
        </p:txBody>
      </p:sp>
    </p:spTree>
    <p:extLst>
      <p:ext uri="{BB962C8B-B14F-4D97-AF65-F5344CB8AC3E}">
        <p14:creationId xmlns:p14="http://schemas.microsoft.com/office/powerpoint/2010/main" val="838919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FA18C-7583-4F8E-87D5-1B33101325C1}"/>
              </a:ext>
            </a:extLst>
          </p:cNvPr>
          <p:cNvSpPr>
            <a:spLocks noGrp="1"/>
          </p:cNvSpPr>
          <p:nvPr>
            <p:ph type="title"/>
          </p:nvPr>
        </p:nvSpPr>
        <p:spPr/>
        <p:txBody>
          <a:bodyPr/>
          <a:lstStyle/>
          <a:p>
            <a:r>
              <a:rPr lang="en-GB" dirty="0"/>
              <a:t>Configuring Thetis</a:t>
            </a:r>
            <a:endParaRPr lang="en-US" dirty="0"/>
          </a:p>
        </p:txBody>
      </p:sp>
      <p:pic>
        <p:nvPicPr>
          <p:cNvPr id="4" name="Picture 3">
            <a:extLst>
              <a:ext uri="{FF2B5EF4-FFF2-40B4-BE49-F238E27FC236}">
                <a16:creationId xmlns:a16="http://schemas.microsoft.com/office/drawing/2014/main" id="{DDDFB146-248F-45D5-89F9-DDBD924DF734}"/>
              </a:ext>
            </a:extLst>
          </p:cNvPr>
          <p:cNvPicPr>
            <a:picLocks noChangeAspect="1"/>
          </p:cNvPicPr>
          <p:nvPr/>
        </p:nvPicPr>
        <p:blipFill rotWithShape="1">
          <a:blip r:embed="rId2"/>
          <a:srcRect l="3714" t="26796" r="66000" b="50607"/>
          <a:stretch/>
        </p:blipFill>
        <p:spPr>
          <a:xfrm>
            <a:off x="7057007" y="1809195"/>
            <a:ext cx="3692519" cy="1549662"/>
          </a:xfrm>
          <a:prstGeom prst="rect">
            <a:avLst/>
          </a:prstGeom>
        </p:spPr>
      </p:pic>
      <p:pic>
        <p:nvPicPr>
          <p:cNvPr id="5" name="Picture 4">
            <a:extLst>
              <a:ext uri="{FF2B5EF4-FFF2-40B4-BE49-F238E27FC236}">
                <a16:creationId xmlns:a16="http://schemas.microsoft.com/office/drawing/2014/main" id="{A368971D-61A1-41B5-9820-109F319D7139}"/>
              </a:ext>
            </a:extLst>
          </p:cNvPr>
          <p:cNvPicPr>
            <a:picLocks noChangeAspect="1"/>
          </p:cNvPicPr>
          <p:nvPr/>
        </p:nvPicPr>
        <p:blipFill rotWithShape="1">
          <a:blip r:embed="rId2"/>
          <a:srcRect l="3641" t="58252" r="61116" b="34499"/>
          <a:stretch/>
        </p:blipFill>
        <p:spPr>
          <a:xfrm>
            <a:off x="7057007" y="3670043"/>
            <a:ext cx="4296793" cy="497150"/>
          </a:xfrm>
          <a:prstGeom prst="rect">
            <a:avLst/>
          </a:prstGeom>
        </p:spPr>
      </p:pic>
      <p:sp>
        <p:nvSpPr>
          <p:cNvPr id="6" name="Rectangle 5">
            <a:extLst>
              <a:ext uri="{FF2B5EF4-FFF2-40B4-BE49-F238E27FC236}">
                <a16:creationId xmlns:a16="http://schemas.microsoft.com/office/drawing/2014/main" id="{0296811A-F4B8-422D-B71F-7E72917E948C}"/>
              </a:ext>
            </a:extLst>
          </p:cNvPr>
          <p:cNvSpPr/>
          <p:nvPr/>
        </p:nvSpPr>
        <p:spPr>
          <a:xfrm>
            <a:off x="838200" y="1861761"/>
            <a:ext cx="5350933" cy="923330"/>
          </a:xfrm>
          <a:prstGeom prst="rect">
            <a:avLst/>
          </a:prstGeom>
        </p:spPr>
        <p:txBody>
          <a:bodyPr wrap="square">
            <a:spAutoFit/>
          </a:bodyPr>
          <a:lstStyle/>
          <a:p>
            <a:pPr algn="just"/>
            <a:r>
              <a:rPr lang="en-GB" dirty="0"/>
              <a:t>We</a:t>
            </a:r>
            <a:r>
              <a:rPr lang="en-US" dirty="0"/>
              <a:t> load the bathymetry, viscosity and the manning functions that we created and stored earlier in the pre-processing stage. </a:t>
            </a:r>
          </a:p>
        </p:txBody>
      </p:sp>
      <p:sp>
        <p:nvSpPr>
          <p:cNvPr id="7" name="Rectangle 6">
            <a:extLst>
              <a:ext uri="{FF2B5EF4-FFF2-40B4-BE49-F238E27FC236}">
                <a16:creationId xmlns:a16="http://schemas.microsoft.com/office/drawing/2014/main" id="{C7C92DD8-6228-48BE-B2E0-B2FDEE32C87F}"/>
              </a:ext>
            </a:extLst>
          </p:cNvPr>
          <p:cNvSpPr/>
          <p:nvPr/>
        </p:nvSpPr>
        <p:spPr>
          <a:xfrm>
            <a:off x="838200" y="3670043"/>
            <a:ext cx="5350933" cy="369332"/>
          </a:xfrm>
          <a:prstGeom prst="rect">
            <a:avLst/>
          </a:prstGeom>
        </p:spPr>
        <p:txBody>
          <a:bodyPr wrap="square">
            <a:spAutoFit/>
          </a:bodyPr>
          <a:lstStyle/>
          <a:p>
            <a:pPr algn="just"/>
            <a:r>
              <a:rPr lang="en-GB" dirty="0"/>
              <a:t>Next we account for the Coriolis effect in the model.</a:t>
            </a:r>
            <a:endParaRPr lang="en-US" dirty="0"/>
          </a:p>
        </p:txBody>
      </p:sp>
      <p:sp>
        <p:nvSpPr>
          <p:cNvPr id="8" name="Rectangle 7">
            <a:extLst>
              <a:ext uri="{FF2B5EF4-FFF2-40B4-BE49-F238E27FC236}">
                <a16:creationId xmlns:a16="http://schemas.microsoft.com/office/drawing/2014/main" id="{D6EBC732-5E2E-4BCC-916F-4AA713E5822B}"/>
              </a:ext>
            </a:extLst>
          </p:cNvPr>
          <p:cNvSpPr/>
          <p:nvPr/>
        </p:nvSpPr>
        <p:spPr>
          <a:xfrm>
            <a:off x="838200" y="4598633"/>
            <a:ext cx="5350933" cy="1200329"/>
          </a:xfrm>
          <a:prstGeom prst="rect">
            <a:avLst/>
          </a:prstGeom>
        </p:spPr>
        <p:txBody>
          <a:bodyPr wrap="square">
            <a:spAutoFit/>
          </a:bodyPr>
          <a:lstStyle/>
          <a:p>
            <a:pPr algn="just"/>
            <a:r>
              <a:rPr lang="en-GB" dirty="0"/>
              <a:t>We load the initial elevation that we got from the sub faults. Note that we can load the elevations in several stages according to the rupture time into the model for a more realistic effect.  </a:t>
            </a:r>
            <a:endParaRPr lang="en-US" dirty="0"/>
          </a:p>
        </p:txBody>
      </p:sp>
      <p:pic>
        <p:nvPicPr>
          <p:cNvPr id="9" name="Picture 8">
            <a:extLst>
              <a:ext uri="{FF2B5EF4-FFF2-40B4-BE49-F238E27FC236}">
                <a16:creationId xmlns:a16="http://schemas.microsoft.com/office/drawing/2014/main" id="{284E0FE7-E59A-4F00-90AE-507ADC377D75}"/>
              </a:ext>
            </a:extLst>
          </p:cNvPr>
          <p:cNvPicPr>
            <a:picLocks noChangeAspect="1"/>
          </p:cNvPicPr>
          <p:nvPr/>
        </p:nvPicPr>
        <p:blipFill rotWithShape="1">
          <a:blip r:embed="rId2"/>
          <a:srcRect l="3641" t="48972" r="61116" b="43779"/>
          <a:stretch/>
        </p:blipFill>
        <p:spPr>
          <a:xfrm>
            <a:off x="7057006" y="4598633"/>
            <a:ext cx="4296793" cy="497150"/>
          </a:xfrm>
          <a:prstGeom prst="rect">
            <a:avLst/>
          </a:prstGeom>
        </p:spPr>
      </p:pic>
    </p:spTree>
    <p:extLst>
      <p:ext uri="{BB962C8B-B14F-4D97-AF65-F5344CB8AC3E}">
        <p14:creationId xmlns:p14="http://schemas.microsoft.com/office/powerpoint/2010/main" val="1618281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9B5C2-F34C-4EF9-A622-B624ECE5B986}"/>
              </a:ext>
            </a:extLst>
          </p:cNvPr>
          <p:cNvSpPr>
            <a:spLocks noGrp="1"/>
          </p:cNvSpPr>
          <p:nvPr>
            <p:ph type="title"/>
          </p:nvPr>
        </p:nvSpPr>
        <p:spPr/>
        <p:txBody>
          <a:bodyPr/>
          <a:lstStyle/>
          <a:p>
            <a:r>
              <a:rPr lang="en-GB" dirty="0"/>
              <a:t>Configuring Thetis</a:t>
            </a:r>
            <a:endParaRPr lang="en-US" dirty="0"/>
          </a:p>
        </p:txBody>
      </p:sp>
      <p:pic>
        <p:nvPicPr>
          <p:cNvPr id="8" name="Picture 7">
            <a:extLst>
              <a:ext uri="{FF2B5EF4-FFF2-40B4-BE49-F238E27FC236}">
                <a16:creationId xmlns:a16="http://schemas.microsoft.com/office/drawing/2014/main" id="{1A9B182C-E2ED-4D03-9AC8-3856D61639B8}"/>
              </a:ext>
            </a:extLst>
          </p:cNvPr>
          <p:cNvPicPr>
            <a:picLocks noChangeAspect="1"/>
          </p:cNvPicPr>
          <p:nvPr/>
        </p:nvPicPr>
        <p:blipFill rotWithShape="1">
          <a:blip r:embed="rId2"/>
          <a:srcRect l="3891" t="51800" r="64509" b="35238"/>
          <a:stretch/>
        </p:blipFill>
        <p:spPr>
          <a:xfrm>
            <a:off x="7105922" y="2020796"/>
            <a:ext cx="3852614" cy="888966"/>
          </a:xfrm>
          <a:prstGeom prst="rect">
            <a:avLst/>
          </a:prstGeom>
        </p:spPr>
      </p:pic>
      <p:sp>
        <p:nvSpPr>
          <p:cNvPr id="9" name="Rectangle 8">
            <a:extLst>
              <a:ext uri="{FF2B5EF4-FFF2-40B4-BE49-F238E27FC236}">
                <a16:creationId xmlns:a16="http://schemas.microsoft.com/office/drawing/2014/main" id="{75DD645B-DED4-4598-9E6D-3179D7E30B07}"/>
              </a:ext>
            </a:extLst>
          </p:cNvPr>
          <p:cNvSpPr/>
          <p:nvPr/>
        </p:nvSpPr>
        <p:spPr>
          <a:xfrm>
            <a:off x="837589" y="1751386"/>
            <a:ext cx="5350933" cy="1754326"/>
          </a:xfrm>
          <a:prstGeom prst="rect">
            <a:avLst/>
          </a:prstGeom>
        </p:spPr>
        <p:txBody>
          <a:bodyPr wrap="square">
            <a:spAutoFit/>
          </a:bodyPr>
          <a:lstStyle/>
          <a:p>
            <a:pPr algn="just"/>
            <a:r>
              <a:rPr lang="en-GB" dirty="0"/>
              <a:t>Next we add the boundary conditions, for open boundaries we set the elevations to zero and for the closed boundaries we set zero velocities. Here the coastlines and the boundaries that we defined in mesh generation are respectively the closed and open boundaries.</a:t>
            </a:r>
            <a:endParaRPr lang="en-US" dirty="0"/>
          </a:p>
        </p:txBody>
      </p:sp>
      <p:pic>
        <p:nvPicPr>
          <p:cNvPr id="3" name="Picture 3" descr="A screenshot of text&#10;&#10;Description generated with very high confidence">
            <a:extLst>
              <a:ext uri="{FF2B5EF4-FFF2-40B4-BE49-F238E27FC236}">
                <a16:creationId xmlns:a16="http://schemas.microsoft.com/office/drawing/2014/main" id="{E6F7406C-482D-4F89-BB3A-FC279C529F6D}"/>
              </a:ext>
            </a:extLst>
          </p:cNvPr>
          <p:cNvPicPr>
            <a:picLocks noChangeAspect="1"/>
          </p:cNvPicPr>
          <p:nvPr/>
        </p:nvPicPr>
        <p:blipFill>
          <a:blip r:embed="rId3"/>
          <a:stretch>
            <a:fillRect/>
          </a:stretch>
        </p:blipFill>
        <p:spPr>
          <a:xfrm>
            <a:off x="8271641" y="3235253"/>
            <a:ext cx="2743200" cy="3277838"/>
          </a:xfrm>
          <a:prstGeom prst="rect">
            <a:avLst/>
          </a:prstGeom>
        </p:spPr>
      </p:pic>
      <p:sp>
        <p:nvSpPr>
          <p:cNvPr id="10" name="TextBox 1">
            <a:extLst>
              <a:ext uri="{FF2B5EF4-FFF2-40B4-BE49-F238E27FC236}">
                <a16:creationId xmlns:a16="http://schemas.microsoft.com/office/drawing/2014/main" id="{C398B979-5B4A-4164-B0BC-9D105C756371}"/>
              </a:ext>
            </a:extLst>
          </p:cNvPr>
          <p:cNvSpPr txBox="1"/>
          <p:nvPr/>
        </p:nvSpPr>
        <p:spPr>
          <a:xfrm>
            <a:off x="2753709" y="3778467"/>
            <a:ext cx="3439510" cy="286232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GB" dirty="0"/>
              <a:t>At this stage we create the solver and setup the different solver options. These include setting up the solver to use the boundary functions that we setup and loaded earlier, different time options, options for outputs and the solver parameters.</a:t>
            </a:r>
            <a:endParaRPr lang="en-US" dirty="0"/>
          </a:p>
          <a:p>
            <a:pPr algn="just"/>
            <a:endParaRPr lang="en-GB" dirty="0">
              <a:cs typeface="Calibri"/>
            </a:endParaRPr>
          </a:p>
          <a:p>
            <a:pPr algn="just"/>
            <a:endParaRPr lang="en-GB" dirty="0">
              <a:cs typeface="Calibri"/>
            </a:endParaRPr>
          </a:p>
        </p:txBody>
      </p:sp>
    </p:spTree>
    <p:extLst>
      <p:ext uri="{BB962C8B-B14F-4D97-AF65-F5344CB8AC3E}">
        <p14:creationId xmlns:p14="http://schemas.microsoft.com/office/powerpoint/2010/main" val="2926079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407A-C83C-41AB-B0E1-D9F9120CFA70}"/>
              </a:ext>
            </a:extLst>
          </p:cNvPr>
          <p:cNvSpPr>
            <a:spLocks noGrp="1"/>
          </p:cNvSpPr>
          <p:nvPr>
            <p:ph type="title"/>
          </p:nvPr>
        </p:nvSpPr>
        <p:spPr/>
        <p:txBody>
          <a:bodyPr/>
          <a:lstStyle/>
          <a:p>
            <a:r>
              <a:rPr lang="en-US" dirty="0">
                <a:cs typeface="Calibri Light"/>
              </a:rPr>
              <a:t>Running the Model</a:t>
            </a:r>
            <a:endParaRPr lang="en-US" dirty="0"/>
          </a:p>
        </p:txBody>
      </p:sp>
      <p:sp>
        <p:nvSpPr>
          <p:cNvPr id="5" name="TextBox 4">
            <a:extLst>
              <a:ext uri="{FF2B5EF4-FFF2-40B4-BE49-F238E27FC236}">
                <a16:creationId xmlns:a16="http://schemas.microsoft.com/office/drawing/2014/main" id="{DAF3922C-2BF8-433D-8C9B-D992DE02DEE7}"/>
              </a:ext>
            </a:extLst>
          </p:cNvPr>
          <p:cNvSpPr txBox="1"/>
          <p:nvPr/>
        </p:nvSpPr>
        <p:spPr>
          <a:xfrm>
            <a:off x="520261" y="5157950"/>
            <a:ext cx="37548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dirty="0"/>
              <a:t>Finally we are ready to set the iterator to run the model.</a:t>
            </a:r>
            <a:endParaRPr lang="en-GB" dirty="0">
              <a:cs typeface="Calibri"/>
            </a:endParaRPr>
          </a:p>
          <a:p>
            <a:pPr algn="just"/>
            <a:endParaRPr lang="en-GB" dirty="0">
              <a:cs typeface="Calibri"/>
            </a:endParaRPr>
          </a:p>
          <a:p>
            <a:pPr algn="just"/>
            <a:endParaRPr lang="en-GB" dirty="0">
              <a:cs typeface="Calibri"/>
            </a:endParaRPr>
          </a:p>
        </p:txBody>
      </p:sp>
      <p:sp>
        <p:nvSpPr>
          <p:cNvPr id="6" name="Rectangle 5">
            <a:extLst>
              <a:ext uri="{FF2B5EF4-FFF2-40B4-BE49-F238E27FC236}">
                <a16:creationId xmlns:a16="http://schemas.microsoft.com/office/drawing/2014/main" id="{EFD1BFF4-928A-4210-9BA4-255B0C8BBF48}"/>
              </a:ext>
            </a:extLst>
          </p:cNvPr>
          <p:cNvSpPr/>
          <p:nvPr/>
        </p:nvSpPr>
        <p:spPr>
          <a:xfrm>
            <a:off x="474457" y="2801019"/>
            <a:ext cx="5350933" cy="1200329"/>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GB" dirty="0"/>
              <a:t>Next we</a:t>
            </a:r>
            <a:r>
              <a:rPr lang="en-US" dirty="0"/>
              <a:t> can place detectors or gauges within our mesh which will record the fields. These can then be compared to physically measured data. Here we add a  gauge at </a:t>
            </a:r>
            <a:r>
              <a:rPr lang="en-US" dirty="0" err="1"/>
              <a:t>Hulhule</a:t>
            </a:r>
            <a:r>
              <a:rPr lang="en-US" dirty="0"/>
              <a:t>'.</a:t>
            </a:r>
            <a:endParaRPr lang="en-US" dirty="0">
              <a:cs typeface="Calibri"/>
            </a:endParaRPr>
          </a:p>
        </p:txBody>
      </p:sp>
      <p:pic>
        <p:nvPicPr>
          <p:cNvPr id="7" name="Picture 6">
            <a:extLst>
              <a:ext uri="{FF2B5EF4-FFF2-40B4-BE49-F238E27FC236}">
                <a16:creationId xmlns:a16="http://schemas.microsoft.com/office/drawing/2014/main" id="{057EF5C6-5A56-487A-8AEF-74B693F335EF}"/>
              </a:ext>
            </a:extLst>
          </p:cNvPr>
          <p:cNvPicPr>
            <a:picLocks noChangeAspect="1"/>
          </p:cNvPicPr>
          <p:nvPr/>
        </p:nvPicPr>
        <p:blipFill rotWithShape="1">
          <a:blip r:embed="rId2"/>
          <a:srcRect l="3616" t="60476" r="30759" b="29286"/>
          <a:stretch/>
        </p:blipFill>
        <p:spPr>
          <a:xfrm>
            <a:off x="3666984" y="3913904"/>
            <a:ext cx="8001001" cy="702130"/>
          </a:xfrm>
          <a:prstGeom prst="rect">
            <a:avLst/>
          </a:prstGeom>
        </p:spPr>
      </p:pic>
      <p:pic>
        <p:nvPicPr>
          <p:cNvPr id="8" name="Picture 8" descr="A picture containing object&#10;&#10;Description generated with high confidence">
            <a:extLst>
              <a:ext uri="{FF2B5EF4-FFF2-40B4-BE49-F238E27FC236}">
                <a16:creationId xmlns:a16="http://schemas.microsoft.com/office/drawing/2014/main" id="{4B8B04CF-4FD6-415B-AB6B-341EF2C24AFC}"/>
              </a:ext>
            </a:extLst>
          </p:cNvPr>
          <p:cNvPicPr>
            <a:picLocks noChangeAspect="1"/>
          </p:cNvPicPr>
          <p:nvPr/>
        </p:nvPicPr>
        <p:blipFill>
          <a:blip r:embed="rId3"/>
          <a:stretch>
            <a:fillRect/>
          </a:stretch>
        </p:blipFill>
        <p:spPr>
          <a:xfrm>
            <a:off x="6787055" y="2069370"/>
            <a:ext cx="4753303" cy="288744"/>
          </a:xfrm>
          <a:prstGeom prst="rect">
            <a:avLst/>
          </a:prstGeom>
        </p:spPr>
      </p:pic>
      <p:sp>
        <p:nvSpPr>
          <p:cNvPr id="10" name="TextBox 9">
            <a:extLst>
              <a:ext uri="{FF2B5EF4-FFF2-40B4-BE49-F238E27FC236}">
                <a16:creationId xmlns:a16="http://schemas.microsoft.com/office/drawing/2014/main" id="{0FE9DFEF-63AE-4692-910D-2A1FFCD490CC}"/>
              </a:ext>
            </a:extLst>
          </p:cNvPr>
          <p:cNvSpPr txBox="1"/>
          <p:nvPr/>
        </p:nvSpPr>
        <p:spPr>
          <a:xfrm>
            <a:off x="520262" y="1794641"/>
            <a:ext cx="51737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dirty="0"/>
              <a:t>Now we assign the initial conditions, we set the initial elevation to the elevation field that we setup earlier and loaded.</a:t>
            </a:r>
            <a:endParaRPr lang="en-GB" dirty="0">
              <a:cs typeface="Calibri"/>
            </a:endParaRPr>
          </a:p>
        </p:txBody>
      </p:sp>
      <p:pic>
        <p:nvPicPr>
          <p:cNvPr id="11" name="Picture 11" descr="A picture containing object&#10;&#10;Description generated with high confidence">
            <a:extLst>
              <a:ext uri="{FF2B5EF4-FFF2-40B4-BE49-F238E27FC236}">
                <a16:creationId xmlns:a16="http://schemas.microsoft.com/office/drawing/2014/main" id="{6694C771-AEEB-417F-8D50-AB0BBD9E6CE8}"/>
              </a:ext>
            </a:extLst>
          </p:cNvPr>
          <p:cNvPicPr>
            <a:picLocks noChangeAspect="1"/>
          </p:cNvPicPr>
          <p:nvPr/>
        </p:nvPicPr>
        <p:blipFill>
          <a:blip r:embed="rId4"/>
          <a:stretch>
            <a:fillRect/>
          </a:stretch>
        </p:blipFill>
        <p:spPr>
          <a:xfrm>
            <a:off x="4671685" y="5644877"/>
            <a:ext cx="1876425" cy="219075"/>
          </a:xfrm>
          <a:prstGeom prst="rect">
            <a:avLst/>
          </a:prstGeom>
        </p:spPr>
      </p:pic>
    </p:spTree>
    <p:extLst>
      <p:ext uri="{BB962C8B-B14F-4D97-AF65-F5344CB8AC3E}">
        <p14:creationId xmlns:p14="http://schemas.microsoft.com/office/powerpoint/2010/main" val="2674093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64708-2055-4190-8E3C-6BE3724D1380}"/>
              </a:ext>
            </a:extLst>
          </p:cNvPr>
          <p:cNvSpPr>
            <a:spLocks noGrp="1"/>
          </p:cNvSpPr>
          <p:nvPr>
            <p:ph type="title"/>
          </p:nvPr>
        </p:nvSpPr>
        <p:spPr/>
        <p:txBody>
          <a:bodyPr/>
          <a:lstStyle/>
          <a:p>
            <a:r>
              <a:rPr lang="en-US" dirty="0">
                <a:cs typeface="Calibri Light"/>
              </a:rPr>
              <a:t>Visualizing the results</a:t>
            </a:r>
            <a:endParaRPr lang="en-US">
              <a:cs typeface="Calibri Light" panose="020F0302020204030204"/>
            </a:endParaRPr>
          </a:p>
        </p:txBody>
      </p:sp>
      <p:sp>
        <p:nvSpPr>
          <p:cNvPr id="3" name="Content Placeholder 2">
            <a:extLst>
              <a:ext uri="{FF2B5EF4-FFF2-40B4-BE49-F238E27FC236}">
                <a16:creationId xmlns:a16="http://schemas.microsoft.com/office/drawing/2014/main" id="{C865A7FB-5122-4385-8B0E-04389576A19B}"/>
              </a:ext>
            </a:extLst>
          </p:cNvPr>
          <p:cNvSpPr>
            <a:spLocks noGrp="1"/>
          </p:cNvSpPr>
          <p:nvPr>
            <p:ph idx="1"/>
          </p:nvPr>
        </p:nvSpPr>
        <p:spPr/>
        <p:txBody>
          <a:bodyPr vert="horz" lIns="91440" tIns="45720" rIns="91440" bIns="45720" rtlCol="0" anchor="t">
            <a:normAutofit/>
          </a:bodyPr>
          <a:lstStyle/>
          <a:p>
            <a:r>
              <a:rPr lang="en-US" dirty="0">
                <a:cs typeface="Calibri"/>
              </a:rPr>
              <a:t>Thetis can export the results of the defined fields at defined export intervals (</a:t>
            </a:r>
            <a:r>
              <a:rPr lang="en-US" i="1" dirty="0">
                <a:cs typeface="Calibri"/>
              </a:rPr>
              <a:t>export intervals and fields to export were defined using the options.</a:t>
            </a:r>
            <a:r>
              <a:rPr lang="en-US" dirty="0">
                <a:cs typeface="Calibri"/>
              </a:rPr>
              <a:t>) in both VTK and hdf5 format.</a:t>
            </a:r>
            <a:endParaRPr lang="en-US" dirty="0"/>
          </a:p>
          <a:p>
            <a:r>
              <a:rPr lang="en-US" dirty="0">
                <a:cs typeface="Calibri"/>
              </a:rPr>
              <a:t>VTK files can be viewed using </a:t>
            </a:r>
            <a:r>
              <a:rPr lang="en-US" dirty="0" err="1">
                <a:cs typeface="Calibri"/>
              </a:rPr>
              <a:t>Paraview</a:t>
            </a:r>
            <a:r>
              <a:rPr lang="en-US" dirty="0">
                <a:cs typeface="Calibri"/>
              </a:rPr>
              <a:t> or any other viewer. </a:t>
            </a:r>
          </a:p>
          <a:p>
            <a:r>
              <a:rPr lang="en-US" dirty="0">
                <a:cs typeface="Calibri"/>
              </a:rPr>
              <a:t>Additionally the detectors will record the values of the fields at each export time which can be compared with field observations.</a:t>
            </a:r>
          </a:p>
        </p:txBody>
      </p:sp>
    </p:spTree>
    <p:extLst>
      <p:ext uri="{BB962C8B-B14F-4D97-AF65-F5344CB8AC3E}">
        <p14:creationId xmlns:p14="http://schemas.microsoft.com/office/powerpoint/2010/main" val="3517826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nature, text&#10;&#10;Description generated with high confidence">
            <a:extLst>
              <a:ext uri="{FF2B5EF4-FFF2-40B4-BE49-F238E27FC236}">
                <a16:creationId xmlns:a16="http://schemas.microsoft.com/office/drawing/2014/main" id="{946F9800-2150-441E-A135-354C9B7E2A1F}"/>
              </a:ext>
            </a:extLst>
          </p:cNvPr>
          <p:cNvPicPr>
            <a:picLocks noChangeAspect="1"/>
          </p:cNvPicPr>
          <p:nvPr/>
        </p:nvPicPr>
        <p:blipFill>
          <a:blip r:embed="rId2"/>
          <a:stretch>
            <a:fillRect/>
          </a:stretch>
        </p:blipFill>
        <p:spPr>
          <a:xfrm>
            <a:off x="3144873" y="693782"/>
            <a:ext cx="4437993" cy="3823240"/>
          </a:xfrm>
          <a:prstGeom prst="rect">
            <a:avLst/>
          </a:prstGeom>
        </p:spPr>
      </p:pic>
      <p:sp>
        <p:nvSpPr>
          <p:cNvPr id="6" name="TextBox 5">
            <a:extLst>
              <a:ext uri="{FF2B5EF4-FFF2-40B4-BE49-F238E27FC236}">
                <a16:creationId xmlns:a16="http://schemas.microsoft.com/office/drawing/2014/main" id="{AC07FAFB-12CB-42A5-9F89-576065534407}"/>
              </a:ext>
            </a:extLst>
          </p:cNvPr>
          <p:cNvSpPr txBox="1"/>
          <p:nvPr/>
        </p:nvSpPr>
        <p:spPr>
          <a:xfrm>
            <a:off x="165538" y="2438400"/>
            <a:ext cx="274320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Modelled impact of 1945 Makran tsunami in the Maldives which originated off the coast of Iran/Pakistan. Elevations </a:t>
            </a:r>
            <a:r>
              <a:rPr lang="en-US"/>
              <a:t>exagarated by x4000 to see the impact.</a:t>
            </a:r>
            <a:endParaRPr lang="en-US" dirty="0">
              <a:cs typeface="Calibri"/>
            </a:endParaRPr>
          </a:p>
          <a:p>
            <a:endParaRPr lang="en-US" dirty="0">
              <a:cs typeface="Calibri"/>
            </a:endParaRPr>
          </a:p>
          <a:p>
            <a:r>
              <a:rPr lang="en-US" dirty="0">
                <a:cs typeface="Calibri"/>
              </a:rPr>
              <a:t>Note that the wave passes </a:t>
            </a:r>
            <a:r>
              <a:rPr lang="en-US">
                <a:cs typeface="Calibri"/>
              </a:rPr>
              <a:t>across the Maldives (~3000km </a:t>
            </a:r>
            <a:r>
              <a:rPr lang="en-US" dirty="0">
                <a:cs typeface="Calibri"/>
              </a:rPr>
              <a:t>from the source of fault) before it impacts the </a:t>
            </a:r>
            <a:r>
              <a:rPr lang="en-US">
                <a:cs typeface="Calibri"/>
              </a:rPr>
              <a:t>gulf of Cambay (~1000km from the source)</a:t>
            </a:r>
          </a:p>
        </p:txBody>
      </p:sp>
      <p:pic>
        <p:nvPicPr>
          <p:cNvPr id="7" name="Picture 7" descr="A close up of a map&#10;&#10;Description generated with high confidence">
            <a:extLst>
              <a:ext uri="{FF2B5EF4-FFF2-40B4-BE49-F238E27FC236}">
                <a16:creationId xmlns:a16="http://schemas.microsoft.com/office/drawing/2014/main" id="{BD274D9F-7DA2-4E13-B676-119DD1F04F19}"/>
              </a:ext>
            </a:extLst>
          </p:cNvPr>
          <p:cNvPicPr>
            <a:picLocks noChangeAspect="1"/>
          </p:cNvPicPr>
          <p:nvPr/>
        </p:nvPicPr>
        <p:blipFill>
          <a:blip r:embed="rId3"/>
          <a:stretch>
            <a:fillRect/>
          </a:stretch>
        </p:blipFill>
        <p:spPr>
          <a:xfrm>
            <a:off x="7838091" y="1398320"/>
            <a:ext cx="4096406" cy="4744530"/>
          </a:xfrm>
          <a:prstGeom prst="rect">
            <a:avLst/>
          </a:prstGeom>
        </p:spPr>
      </p:pic>
      <p:sp>
        <p:nvSpPr>
          <p:cNvPr id="12" name="TextBox 11">
            <a:extLst>
              <a:ext uri="{FF2B5EF4-FFF2-40B4-BE49-F238E27FC236}">
                <a16:creationId xmlns:a16="http://schemas.microsoft.com/office/drawing/2014/main" id="{E6CB0C66-9448-4959-ACE9-644188EA9A4D}"/>
              </a:ext>
            </a:extLst>
          </p:cNvPr>
          <p:cNvSpPr txBox="1"/>
          <p:nvPr/>
        </p:nvSpPr>
        <p:spPr>
          <a:xfrm>
            <a:off x="3502573" y="4750675"/>
            <a:ext cx="35314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t>Fig : Tsunami Elevations in the Indian ocean 3.5 hours after the 1945 Makran earth quake </a:t>
            </a:r>
            <a:endParaRPr lang="en-US" sz="1200"/>
          </a:p>
        </p:txBody>
      </p:sp>
    </p:spTree>
    <p:extLst>
      <p:ext uri="{BB962C8B-B14F-4D97-AF65-F5344CB8AC3E}">
        <p14:creationId xmlns:p14="http://schemas.microsoft.com/office/powerpoint/2010/main" val="3777980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72815F-69B7-4F41-B953-6AF011A6B991}"/>
              </a:ext>
            </a:extLst>
          </p:cNvPr>
          <p:cNvSpPr>
            <a:spLocks noGrp="1"/>
          </p:cNvSpPr>
          <p:nvPr>
            <p:ph idx="1"/>
          </p:nvPr>
        </p:nvSpPr>
        <p:spPr/>
        <p:txBody>
          <a:bodyPr vert="horz" lIns="91440" tIns="45720" rIns="91440" bIns="45720" rtlCol="0" anchor="t">
            <a:normAutofit lnSpcReduction="10000"/>
          </a:bodyPr>
          <a:lstStyle/>
          <a:p>
            <a:r>
              <a:rPr lang="en-US" dirty="0">
                <a:cs typeface="Calibri"/>
              </a:rPr>
              <a:t>Pre-processing</a:t>
            </a:r>
            <a:endParaRPr lang="en-US" dirty="0"/>
          </a:p>
          <a:p>
            <a:pPr lvl="1"/>
            <a:r>
              <a:rPr lang="en-GB" dirty="0">
                <a:ea typeface="+mn-lt"/>
                <a:cs typeface="+mn-lt"/>
              </a:rPr>
              <a:t>Create Mesh</a:t>
            </a:r>
            <a:endParaRPr lang="en-US" dirty="0">
              <a:ea typeface="+mn-lt"/>
              <a:cs typeface="+mn-lt"/>
            </a:endParaRPr>
          </a:p>
          <a:p>
            <a:pPr lvl="1"/>
            <a:r>
              <a:rPr lang="en-GB" dirty="0">
                <a:ea typeface="+mn-lt"/>
                <a:cs typeface="+mn-lt"/>
              </a:rPr>
              <a:t>Create the Initial Elevation</a:t>
            </a:r>
            <a:endParaRPr lang="en-US" dirty="0">
              <a:ea typeface="+mn-lt"/>
              <a:cs typeface="+mn-lt"/>
            </a:endParaRPr>
          </a:p>
          <a:p>
            <a:pPr lvl="1"/>
            <a:r>
              <a:rPr lang="en-GB" dirty="0">
                <a:ea typeface="+mn-lt"/>
                <a:cs typeface="+mn-lt"/>
              </a:rPr>
              <a:t>Create the Boundary Function </a:t>
            </a:r>
            <a:endParaRPr lang="en-GB">
              <a:cs typeface="Calibri"/>
            </a:endParaRPr>
          </a:p>
          <a:p>
            <a:r>
              <a:rPr lang="en-US" dirty="0">
                <a:cs typeface="Calibri"/>
              </a:rPr>
              <a:t>Configuring Thetis</a:t>
            </a:r>
          </a:p>
          <a:p>
            <a:pPr lvl="1"/>
            <a:r>
              <a:rPr lang="en-GB" dirty="0">
                <a:ea typeface="+mn-lt"/>
                <a:cs typeface="+mn-lt"/>
              </a:rPr>
              <a:t>Loading the Bathymetry</a:t>
            </a:r>
            <a:endParaRPr lang="en-US" dirty="0">
              <a:ea typeface="+mn-lt"/>
              <a:cs typeface="+mn-lt"/>
            </a:endParaRPr>
          </a:p>
          <a:p>
            <a:pPr lvl="1"/>
            <a:r>
              <a:rPr lang="en-GB" dirty="0">
                <a:ea typeface="+mn-lt"/>
                <a:cs typeface="+mn-lt"/>
              </a:rPr>
              <a:t>Loading the Boundary functions</a:t>
            </a:r>
            <a:endParaRPr lang="en-US">
              <a:ea typeface="+mn-lt"/>
              <a:cs typeface="+mn-lt"/>
            </a:endParaRPr>
          </a:p>
          <a:p>
            <a:pPr lvl="1"/>
            <a:r>
              <a:rPr lang="en-GB" dirty="0">
                <a:ea typeface="+mn-lt"/>
                <a:cs typeface="+mn-lt"/>
              </a:rPr>
              <a:t>Accounting for the Coriolis effect</a:t>
            </a:r>
            <a:endParaRPr lang="en-US">
              <a:ea typeface="+mn-lt"/>
              <a:cs typeface="+mn-lt"/>
            </a:endParaRPr>
          </a:p>
          <a:p>
            <a:pPr lvl="1"/>
            <a:r>
              <a:rPr lang="en-GB" dirty="0">
                <a:ea typeface="+mn-lt"/>
                <a:cs typeface="+mn-lt"/>
              </a:rPr>
              <a:t>Add detectors</a:t>
            </a:r>
            <a:endParaRPr lang="en-US" dirty="0">
              <a:ea typeface="+mn-lt"/>
              <a:cs typeface="+mn-lt"/>
            </a:endParaRPr>
          </a:p>
          <a:p>
            <a:pPr lvl="1"/>
            <a:r>
              <a:rPr lang="en-GB" dirty="0">
                <a:ea typeface="+mn-lt"/>
                <a:cs typeface="+mn-lt"/>
              </a:rPr>
              <a:t>Add the Boundary and Initial Conditions</a:t>
            </a:r>
            <a:endParaRPr lang="en-US">
              <a:ea typeface="+mn-lt"/>
              <a:cs typeface="+mn-lt"/>
            </a:endParaRPr>
          </a:p>
          <a:p>
            <a:r>
              <a:rPr lang="en-GB" dirty="0">
                <a:cs typeface="Calibri"/>
              </a:rPr>
              <a:t>Visualizing the results</a:t>
            </a:r>
          </a:p>
          <a:p>
            <a:pPr lvl="1"/>
            <a:endParaRPr lang="en-US" dirty="0">
              <a:cs typeface="Calibri"/>
            </a:endParaRPr>
          </a:p>
          <a:p>
            <a:endParaRPr lang="en-US" dirty="0">
              <a:cs typeface="Calibri"/>
            </a:endParaRPr>
          </a:p>
        </p:txBody>
      </p:sp>
      <p:sp>
        <p:nvSpPr>
          <p:cNvPr id="5" name="Title 1">
            <a:extLst>
              <a:ext uri="{FF2B5EF4-FFF2-40B4-BE49-F238E27FC236}">
                <a16:creationId xmlns:a16="http://schemas.microsoft.com/office/drawing/2014/main" id="{2CE0ED4C-066E-4C65-A485-F3050DB00A23}"/>
              </a:ext>
            </a:extLst>
          </p:cNvPr>
          <p:cNvSpPr>
            <a:spLocks noGrp="1"/>
          </p:cNvSpPr>
          <p:nvPr>
            <p:ph type="title"/>
          </p:nvPr>
        </p:nvSpPr>
        <p:spPr>
          <a:xfrm>
            <a:off x="838200" y="365125"/>
            <a:ext cx="10515600" cy="1325563"/>
          </a:xfrm>
        </p:spPr>
        <p:txBody>
          <a:bodyPr/>
          <a:lstStyle/>
          <a:p>
            <a:r>
              <a:rPr lang="en-GB" dirty="0"/>
              <a:t>Contents</a:t>
            </a:r>
            <a:endParaRPr lang="en-US" dirty="0"/>
          </a:p>
        </p:txBody>
      </p:sp>
    </p:spTree>
    <p:extLst>
      <p:ext uri="{BB962C8B-B14F-4D97-AF65-F5344CB8AC3E}">
        <p14:creationId xmlns:p14="http://schemas.microsoft.com/office/powerpoint/2010/main" val="1954433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F15B8-AFDF-44A0-B0EE-4346DB91BA9F}"/>
              </a:ext>
            </a:extLst>
          </p:cNvPr>
          <p:cNvSpPr>
            <a:spLocks noGrp="1"/>
          </p:cNvSpPr>
          <p:nvPr>
            <p:ph type="title"/>
          </p:nvPr>
        </p:nvSpPr>
        <p:spPr/>
        <p:txBody>
          <a:bodyPr/>
          <a:lstStyle/>
          <a:p>
            <a:r>
              <a:rPr lang="en-GB" dirty="0"/>
              <a:t>Pre-processing</a:t>
            </a:r>
            <a:endParaRPr lang="en-US" dirty="0"/>
          </a:p>
        </p:txBody>
      </p:sp>
      <p:sp>
        <p:nvSpPr>
          <p:cNvPr id="3" name="Content Placeholder 2">
            <a:extLst>
              <a:ext uri="{FF2B5EF4-FFF2-40B4-BE49-F238E27FC236}">
                <a16:creationId xmlns:a16="http://schemas.microsoft.com/office/drawing/2014/main" id="{3B208BBA-8BF5-42E7-9C07-D3B8B8E3F6AD}"/>
              </a:ext>
            </a:extLst>
          </p:cNvPr>
          <p:cNvSpPr>
            <a:spLocks noGrp="1"/>
          </p:cNvSpPr>
          <p:nvPr>
            <p:ph idx="1"/>
          </p:nvPr>
        </p:nvSpPr>
        <p:spPr/>
        <p:txBody>
          <a:bodyPr vert="horz" lIns="91440" tIns="45720" rIns="91440" bIns="45720" rtlCol="0" anchor="t">
            <a:normAutofit/>
          </a:bodyPr>
          <a:lstStyle/>
          <a:p>
            <a:r>
              <a:rPr lang="en-GB" dirty="0"/>
              <a:t>Create Mesh</a:t>
            </a:r>
          </a:p>
          <a:p>
            <a:r>
              <a:rPr lang="en-GB" dirty="0"/>
              <a:t>Create the Initial Elevation</a:t>
            </a:r>
          </a:p>
          <a:p>
            <a:r>
              <a:rPr lang="en-GB" dirty="0"/>
              <a:t>Create Boundary Functions </a:t>
            </a:r>
            <a:endParaRPr lang="en-US" dirty="0"/>
          </a:p>
        </p:txBody>
      </p:sp>
      <p:pic>
        <p:nvPicPr>
          <p:cNvPr id="12" name="Picture 12">
            <a:extLst>
              <a:ext uri="{FF2B5EF4-FFF2-40B4-BE49-F238E27FC236}">
                <a16:creationId xmlns:a16="http://schemas.microsoft.com/office/drawing/2014/main" id="{4DF2C0D0-9945-49DC-9EE5-E73AF5096D93}"/>
              </a:ext>
            </a:extLst>
          </p:cNvPr>
          <p:cNvPicPr>
            <a:picLocks noChangeAspect="1"/>
          </p:cNvPicPr>
          <p:nvPr/>
        </p:nvPicPr>
        <p:blipFill>
          <a:blip r:embed="rId2"/>
          <a:stretch>
            <a:fillRect/>
          </a:stretch>
        </p:blipFill>
        <p:spPr>
          <a:xfrm>
            <a:off x="5184227" y="1032435"/>
            <a:ext cx="6815958" cy="5331787"/>
          </a:xfrm>
          <a:prstGeom prst="rect">
            <a:avLst/>
          </a:prstGeom>
        </p:spPr>
      </p:pic>
      <p:sp>
        <p:nvSpPr>
          <p:cNvPr id="4" name="TextBox 3">
            <a:extLst>
              <a:ext uri="{FF2B5EF4-FFF2-40B4-BE49-F238E27FC236}">
                <a16:creationId xmlns:a16="http://schemas.microsoft.com/office/drawing/2014/main" id="{5B65D887-213A-443A-A49D-3C23F239AF12}"/>
              </a:ext>
            </a:extLst>
          </p:cNvPr>
          <p:cNvSpPr txBox="1"/>
          <p:nvPr/>
        </p:nvSpPr>
        <p:spPr>
          <a:xfrm>
            <a:off x="6235262" y="635350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Fig : Viscosity Boundary </a:t>
            </a:r>
            <a:endParaRPr lang="en-US"/>
          </a:p>
        </p:txBody>
      </p:sp>
    </p:spTree>
    <p:extLst>
      <p:ext uri="{BB962C8B-B14F-4D97-AF65-F5344CB8AC3E}">
        <p14:creationId xmlns:p14="http://schemas.microsoft.com/office/powerpoint/2010/main" val="1596124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45019-6849-4B49-8ADA-A2B2221C1873}"/>
              </a:ext>
            </a:extLst>
          </p:cNvPr>
          <p:cNvSpPr>
            <a:spLocks noGrp="1"/>
          </p:cNvSpPr>
          <p:nvPr>
            <p:ph type="title"/>
          </p:nvPr>
        </p:nvSpPr>
        <p:spPr/>
        <p:txBody>
          <a:bodyPr>
            <a:normAutofit fontScale="90000"/>
          </a:bodyPr>
          <a:lstStyle/>
          <a:p>
            <a:br>
              <a:rPr lang="en-GB" dirty="0"/>
            </a:br>
            <a:r>
              <a:rPr lang="en-GB" dirty="0"/>
              <a:t>Pre-processing : Create Mesh</a:t>
            </a:r>
            <a:br>
              <a:rPr lang="en-GB" dirty="0"/>
            </a:br>
            <a:endParaRPr lang="en-US" dirty="0"/>
          </a:p>
        </p:txBody>
      </p:sp>
      <p:sp>
        <p:nvSpPr>
          <p:cNvPr id="3" name="Content Placeholder 2">
            <a:extLst>
              <a:ext uri="{FF2B5EF4-FFF2-40B4-BE49-F238E27FC236}">
                <a16:creationId xmlns:a16="http://schemas.microsoft.com/office/drawing/2014/main" id="{F7F75F53-94A9-4D86-B92C-439FBB00E6BB}"/>
              </a:ext>
            </a:extLst>
          </p:cNvPr>
          <p:cNvSpPr>
            <a:spLocks noGrp="1"/>
          </p:cNvSpPr>
          <p:nvPr>
            <p:ph idx="1"/>
          </p:nvPr>
        </p:nvSpPr>
        <p:spPr>
          <a:xfrm>
            <a:off x="641131" y="1694246"/>
            <a:ext cx="5221015" cy="4351338"/>
          </a:xfrm>
        </p:spPr>
        <p:txBody>
          <a:bodyPr vert="horz" lIns="91440" tIns="45720" rIns="91440" bIns="45720" rtlCol="0" anchor="t">
            <a:normAutofit fontScale="92500" lnSpcReduction="20000"/>
          </a:bodyPr>
          <a:lstStyle/>
          <a:p>
            <a:pPr marL="514350" indent="-514350">
              <a:buAutoNum type="arabicPeriod"/>
            </a:pPr>
            <a:r>
              <a:rPr lang="en-GB" dirty="0"/>
              <a:t>Create the Shape Files.</a:t>
            </a:r>
          </a:p>
          <a:p>
            <a:pPr marL="914400" lvl="2" indent="0">
              <a:buNone/>
            </a:pPr>
            <a:r>
              <a:rPr lang="en-GB" b="1" dirty="0"/>
              <a:t>Coastlines</a:t>
            </a:r>
          </a:p>
          <a:p>
            <a:pPr lvl="1"/>
            <a:r>
              <a:rPr lang="en-GB" dirty="0"/>
              <a:t>Coastlines can be obtained from GSSHG </a:t>
            </a:r>
            <a:r>
              <a:rPr lang="en-US" dirty="0"/>
              <a:t>(Global Self-consistent, Hierarchical, High-resolution Geography)</a:t>
            </a:r>
          </a:p>
          <a:p>
            <a:pPr marL="914400" lvl="2" indent="0">
              <a:buNone/>
            </a:pPr>
            <a:r>
              <a:rPr lang="en-US" b="1" dirty="0"/>
              <a:t> Boundaries</a:t>
            </a:r>
          </a:p>
          <a:p>
            <a:pPr lvl="1"/>
            <a:r>
              <a:rPr lang="en-GB" dirty="0"/>
              <a:t>T</a:t>
            </a:r>
            <a:r>
              <a:rPr lang="en-US" dirty="0"/>
              <a:t>he boundary should be chosen as that the bathymetry is deep enough in comparison to the horizontal scale of the domain. </a:t>
            </a:r>
          </a:p>
          <a:p>
            <a:pPr lvl="1"/>
            <a:endParaRPr lang="en-US" dirty="0">
              <a:cs typeface="Calibri" panose="020F0502020204030204"/>
            </a:endParaRPr>
          </a:p>
          <a:p>
            <a:pPr lvl="1"/>
            <a:r>
              <a:rPr lang="en-US">
                <a:cs typeface="Calibri" panose="020F0502020204030204"/>
              </a:rPr>
              <a:t>We will use qmesh to create the mesh. </a:t>
            </a:r>
            <a:r>
              <a:rPr lang="en-US" dirty="0">
                <a:cs typeface="Calibri" panose="020F0502020204030204"/>
                <a:hlinkClick r:id="rId2"/>
              </a:rPr>
              <a:t>qmesh</a:t>
            </a:r>
            <a:r>
              <a:rPr lang="en-US">
                <a:cs typeface="Calibri" panose="020F0502020204030204"/>
              </a:rPr>
              <a:t> is </a:t>
            </a:r>
            <a:r>
              <a:rPr lang="en-US">
                <a:ea typeface="+mn-lt"/>
                <a:cs typeface="+mn-lt"/>
              </a:rPr>
              <a:t>'an open-source and robust mesh-generation suite for geophysical domains'.</a:t>
            </a:r>
            <a:endParaRPr lang="en-US" dirty="0">
              <a:cs typeface="Calibri" panose="020F0502020204030204"/>
            </a:endParaRPr>
          </a:p>
          <a:p>
            <a:pPr marL="0" indent="0">
              <a:buNone/>
            </a:pPr>
            <a:endParaRPr lang="en-US" dirty="0">
              <a:cs typeface="Calibri" panose="020F0502020204030204"/>
            </a:endParaRPr>
          </a:p>
        </p:txBody>
      </p:sp>
      <p:pic>
        <p:nvPicPr>
          <p:cNvPr id="4" name="Picture 4" descr="A picture containing clothing&#10;&#10;Description generated with high confidence">
            <a:extLst>
              <a:ext uri="{FF2B5EF4-FFF2-40B4-BE49-F238E27FC236}">
                <a16:creationId xmlns:a16="http://schemas.microsoft.com/office/drawing/2014/main" id="{2090F7B6-26CD-44AA-B27F-6AFEC7781D12}"/>
              </a:ext>
            </a:extLst>
          </p:cNvPr>
          <p:cNvPicPr>
            <a:picLocks noChangeAspect="1"/>
          </p:cNvPicPr>
          <p:nvPr/>
        </p:nvPicPr>
        <p:blipFill>
          <a:blip r:embed="rId3"/>
          <a:stretch>
            <a:fillRect/>
          </a:stretch>
        </p:blipFill>
        <p:spPr>
          <a:xfrm>
            <a:off x="5854261" y="1784432"/>
            <a:ext cx="6198476" cy="4011721"/>
          </a:xfrm>
          <a:prstGeom prst="rect">
            <a:avLst/>
          </a:prstGeom>
        </p:spPr>
      </p:pic>
      <p:sp>
        <p:nvSpPr>
          <p:cNvPr id="6" name="TextBox 5">
            <a:extLst>
              <a:ext uri="{FF2B5EF4-FFF2-40B4-BE49-F238E27FC236}">
                <a16:creationId xmlns:a16="http://schemas.microsoft.com/office/drawing/2014/main" id="{07B072AE-926C-4141-BF03-6D97C1FBF70D}"/>
              </a:ext>
            </a:extLst>
          </p:cNvPr>
          <p:cNvSpPr txBox="1"/>
          <p:nvPr/>
        </p:nvSpPr>
        <p:spPr>
          <a:xfrm>
            <a:off x="7575331" y="5919951"/>
            <a:ext cx="35314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Fig : Mesh across the Indian ocean</a:t>
            </a:r>
            <a:endParaRPr lang="en-US"/>
          </a:p>
        </p:txBody>
      </p:sp>
    </p:spTree>
    <p:extLst>
      <p:ext uri="{BB962C8B-B14F-4D97-AF65-F5344CB8AC3E}">
        <p14:creationId xmlns:p14="http://schemas.microsoft.com/office/powerpoint/2010/main" val="2910260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CCE2-15CA-44D1-AF34-F90CC7749C30}"/>
              </a:ext>
            </a:extLst>
          </p:cNvPr>
          <p:cNvSpPr>
            <a:spLocks noGrp="1"/>
          </p:cNvSpPr>
          <p:nvPr>
            <p:ph type="title"/>
          </p:nvPr>
        </p:nvSpPr>
        <p:spPr>
          <a:xfrm>
            <a:off x="838200" y="365125"/>
            <a:ext cx="10515600" cy="1325563"/>
          </a:xfrm>
        </p:spPr>
        <p:txBody>
          <a:bodyPr/>
          <a:lstStyle/>
          <a:p>
            <a:r>
              <a:rPr lang="en-GB" dirty="0"/>
              <a:t>Pre-processing : Mesh Creation</a:t>
            </a:r>
            <a:endParaRPr lang="en-US" dirty="0"/>
          </a:p>
        </p:txBody>
      </p:sp>
      <p:pic>
        <p:nvPicPr>
          <p:cNvPr id="5" name="Picture 4">
            <a:extLst>
              <a:ext uri="{FF2B5EF4-FFF2-40B4-BE49-F238E27FC236}">
                <a16:creationId xmlns:a16="http://schemas.microsoft.com/office/drawing/2014/main" id="{C3834584-9C2D-42C3-81A5-1FE5F948CF48}"/>
              </a:ext>
            </a:extLst>
          </p:cNvPr>
          <p:cNvPicPr>
            <a:picLocks noChangeAspect="1"/>
          </p:cNvPicPr>
          <p:nvPr/>
        </p:nvPicPr>
        <p:blipFill rotWithShape="1">
          <a:blip r:embed="rId2"/>
          <a:srcRect l="3370" t="8996" r="50297" b="11702"/>
          <a:stretch/>
        </p:blipFill>
        <p:spPr>
          <a:xfrm>
            <a:off x="6849124" y="1690688"/>
            <a:ext cx="5057236" cy="4868769"/>
          </a:xfrm>
          <a:prstGeom prst="rect">
            <a:avLst/>
          </a:prstGeom>
        </p:spPr>
      </p:pic>
      <p:sp>
        <p:nvSpPr>
          <p:cNvPr id="9" name="Rectangle: Rounded Corners 8">
            <a:extLst>
              <a:ext uri="{FF2B5EF4-FFF2-40B4-BE49-F238E27FC236}">
                <a16:creationId xmlns:a16="http://schemas.microsoft.com/office/drawing/2014/main" id="{6B5CD1E0-D730-453C-A29F-4D327A97DAE9}"/>
              </a:ext>
            </a:extLst>
          </p:cNvPr>
          <p:cNvSpPr/>
          <p:nvPr/>
        </p:nvSpPr>
        <p:spPr>
          <a:xfrm>
            <a:off x="6969217" y="2299317"/>
            <a:ext cx="2157027" cy="124287"/>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9C249FB-EC00-4169-9AC0-E4BAB54032CE}"/>
              </a:ext>
            </a:extLst>
          </p:cNvPr>
          <p:cNvSpPr/>
          <p:nvPr/>
        </p:nvSpPr>
        <p:spPr>
          <a:xfrm>
            <a:off x="6969217" y="3224074"/>
            <a:ext cx="2157027" cy="124287"/>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0747DEB-46E7-4481-9257-43DAB602D0B5}"/>
              </a:ext>
            </a:extLst>
          </p:cNvPr>
          <p:cNvCxnSpPr/>
          <p:nvPr/>
        </p:nvCxnSpPr>
        <p:spPr>
          <a:xfrm flipH="1">
            <a:off x="5841507" y="2423604"/>
            <a:ext cx="1007617" cy="195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615D18E-7C39-4C9E-897B-A0702357EF25}"/>
              </a:ext>
            </a:extLst>
          </p:cNvPr>
          <p:cNvCxnSpPr>
            <a:cxnSpLocks/>
          </p:cNvCxnSpPr>
          <p:nvPr/>
        </p:nvCxnSpPr>
        <p:spPr>
          <a:xfrm flipH="1" flipV="1">
            <a:off x="5841508" y="2876365"/>
            <a:ext cx="1007616" cy="409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D8F9A10-9A27-43B5-8255-B3D9F5702494}"/>
              </a:ext>
            </a:extLst>
          </p:cNvPr>
          <p:cNvSpPr txBox="1"/>
          <p:nvPr/>
        </p:nvSpPr>
        <p:spPr>
          <a:xfrm>
            <a:off x="2817799" y="2561337"/>
            <a:ext cx="2903615" cy="461665"/>
          </a:xfrm>
          <a:prstGeom prst="rect">
            <a:avLst/>
          </a:prstGeom>
          <a:noFill/>
        </p:spPr>
        <p:txBody>
          <a:bodyPr wrap="square" rtlCol="0">
            <a:spAutoFit/>
          </a:bodyPr>
          <a:lstStyle/>
          <a:p>
            <a:r>
              <a:rPr lang="en-GB" sz="1200" dirty="0"/>
              <a:t>Define the Coastlines and Boundary Shape Files.</a:t>
            </a:r>
            <a:endParaRPr lang="en-US" sz="1200" dirty="0"/>
          </a:p>
        </p:txBody>
      </p:sp>
      <p:sp>
        <p:nvSpPr>
          <p:cNvPr id="20" name="Rectangle: Rounded Corners 19">
            <a:extLst>
              <a:ext uri="{FF2B5EF4-FFF2-40B4-BE49-F238E27FC236}">
                <a16:creationId xmlns:a16="http://schemas.microsoft.com/office/drawing/2014/main" id="{384F9796-8817-406E-952F-1ED8013FCBBA}"/>
              </a:ext>
            </a:extLst>
          </p:cNvPr>
          <p:cNvSpPr/>
          <p:nvPr/>
        </p:nvSpPr>
        <p:spPr>
          <a:xfrm>
            <a:off x="6969217" y="3509640"/>
            <a:ext cx="3053672" cy="316636"/>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23BBB664-D22C-42A5-A5BD-B31CD423BC36}"/>
              </a:ext>
            </a:extLst>
          </p:cNvPr>
          <p:cNvCxnSpPr>
            <a:cxnSpLocks/>
          </p:cNvCxnSpPr>
          <p:nvPr/>
        </p:nvCxnSpPr>
        <p:spPr>
          <a:xfrm flipH="1">
            <a:off x="5852481" y="3667958"/>
            <a:ext cx="1056689" cy="49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3BE3206-6528-4484-83C2-6D5A78DC15B2}"/>
              </a:ext>
            </a:extLst>
          </p:cNvPr>
          <p:cNvSpPr txBox="1"/>
          <p:nvPr/>
        </p:nvSpPr>
        <p:spPr>
          <a:xfrm>
            <a:off x="2817799" y="3395839"/>
            <a:ext cx="3133818" cy="1384995"/>
          </a:xfrm>
          <a:prstGeom prst="rect">
            <a:avLst/>
          </a:prstGeom>
          <a:noFill/>
        </p:spPr>
        <p:txBody>
          <a:bodyPr wrap="square" rtlCol="0" anchor="t">
            <a:spAutoFit/>
          </a:bodyPr>
          <a:lstStyle/>
          <a:p>
            <a:pPr marL="171450" indent="-171450">
              <a:buFont typeface="Arial" panose="020B0604020202020204" pitchFamily="34" charset="0"/>
              <a:buChar char="•"/>
            </a:pPr>
            <a:r>
              <a:rPr lang="en-GB" sz="1200" dirty="0"/>
              <a:t>Define raster bounds (</a:t>
            </a:r>
            <a:r>
              <a:rPr lang="en-GB" sz="1200"/>
              <a:t>min.longitude, max.longitude,min.latitude,</a:t>
            </a:r>
            <a:r>
              <a:rPr lang="en-GB" sz="1200" dirty="0"/>
              <a:t>max.latitude). </a:t>
            </a:r>
          </a:p>
          <a:p>
            <a:pPr marL="171450" indent="-171450">
              <a:buFont typeface="Arial" panose="020B0604020202020204" pitchFamily="34" charset="0"/>
              <a:buChar char="•"/>
            </a:pPr>
            <a:r>
              <a:rPr lang="en-GB" sz="1200" dirty="0"/>
              <a:t>Define the resolution of the raster (increasing improves the mesh but takes more time to mesh).</a:t>
            </a:r>
          </a:p>
          <a:p>
            <a:pPr marL="171450" indent="-171450">
              <a:buFont typeface="Arial" panose="020B0604020202020204" pitchFamily="34" charset="0"/>
              <a:buChar char="•"/>
            </a:pPr>
            <a:r>
              <a:rPr lang="en-GB" sz="1200" dirty="0"/>
              <a:t>Set the gradation parameters (min to maximum)</a:t>
            </a:r>
            <a:endParaRPr lang="en-US" sz="1200" dirty="0"/>
          </a:p>
        </p:txBody>
      </p:sp>
      <p:sp>
        <p:nvSpPr>
          <p:cNvPr id="25" name="Rectangle: Rounded Corners 24">
            <a:extLst>
              <a:ext uri="{FF2B5EF4-FFF2-40B4-BE49-F238E27FC236}">
                <a16:creationId xmlns:a16="http://schemas.microsoft.com/office/drawing/2014/main" id="{63DA3738-9677-4035-9A55-486F784133E4}"/>
              </a:ext>
            </a:extLst>
          </p:cNvPr>
          <p:cNvSpPr/>
          <p:nvPr/>
        </p:nvSpPr>
        <p:spPr>
          <a:xfrm>
            <a:off x="6969217" y="4718314"/>
            <a:ext cx="1819676" cy="442403"/>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D55D1144-B380-4161-A572-9E95E7BBD357}"/>
              </a:ext>
            </a:extLst>
          </p:cNvPr>
          <p:cNvCxnSpPr>
            <a:cxnSpLocks/>
          </p:cNvCxnSpPr>
          <p:nvPr/>
        </p:nvCxnSpPr>
        <p:spPr>
          <a:xfrm flipH="1">
            <a:off x="5951617" y="4950704"/>
            <a:ext cx="1007617" cy="396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B41C352-8F03-4B4B-ADC5-16A6B16D031C}"/>
              </a:ext>
            </a:extLst>
          </p:cNvPr>
          <p:cNvSpPr txBox="1"/>
          <p:nvPr/>
        </p:nvSpPr>
        <p:spPr>
          <a:xfrm>
            <a:off x="2936041" y="5412139"/>
            <a:ext cx="2903615" cy="646331"/>
          </a:xfrm>
          <a:prstGeom prst="rect">
            <a:avLst/>
          </a:prstGeom>
          <a:noFill/>
        </p:spPr>
        <p:txBody>
          <a:bodyPr wrap="square" rtlCol="0" anchor="t">
            <a:spAutoFit/>
          </a:bodyPr>
          <a:lstStyle/>
          <a:p>
            <a:r>
              <a:rPr lang="en-GB" sz="1200"/>
              <a:t>qmesh allows us to save the mesh as a shape file which allows us to visualize the mesh in </a:t>
            </a:r>
            <a:r>
              <a:rPr lang="en-GB" sz="1200" dirty="0">
                <a:hlinkClick r:id="rId3"/>
              </a:rPr>
              <a:t>qgis</a:t>
            </a:r>
            <a:r>
              <a:rPr lang="en-GB" sz="1200"/>
              <a:t>. </a:t>
            </a:r>
            <a:endParaRPr lang="en-US" sz="1200" dirty="0"/>
          </a:p>
        </p:txBody>
      </p:sp>
      <p:pic>
        <p:nvPicPr>
          <p:cNvPr id="30" name="Picture 29">
            <a:extLst>
              <a:ext uri="{FF2B5EF4-FFF2-40B4-BE49-F238E27FC236}">
                <a16:creationId xmlns:a16="http://schemas.microsoft.com/office/drawing/2014/main" id="{7FE5ADEA-E763-467D-ACE6-66EF59DDEFD7}"/>
              </a:ext>
            </a:extLst>
          </p:cNvPr>
          <p:cNvPicPr>
            <a:picLocks noChangeAspect="1"/>
          </p:cNvPicPr>
          <p:nvPr/>
        </p:nvPicPr>
        <p:blipFill rotWithShape="1">
          <a:blip r:embed="rId4"/>
          <a:srcRect l="53149" t="9872" r="30763" b="14102"/>
          <a:stretch/>
        </p:blipFill>
        <p:spPr>
          <a:xfrm>
            <a:off x="658578" y="1579715"/>
            <a:ext cx="1876663" cy="4988619"/>
          </a:xfrm>
          <a:prstGeom prst="rect">
            <a:avLst/>
          </a:prstGeom>
        </p:spPr>
      </p:pic>
      <p:sp>
        <p:nvSpPr>
          <p:cNvPr id="3" name="TextBox 2">
            <a:extLst>
              <a:ext uri="{FF2B5EF4-FFF2-40B4-BE49-F238E27FC236}">
                <a16:creationId xmlns:a16="http://schemas.microsoft.com/office/drawing/2014/main" id="{64B8C617-EC51-40CD-9C2C-F69F183DAF02}"/>
              </a:ext>
            </a:extLst>
          </p:cNvPr>
          <p:cNvSpPr txBox="1"/>
          <p:nvPr/>
        </p:nvSpPr>
        <p:spPr>
          <a:xfrm>
            <a:off x="507124" y="6550572"/>
            <a:ext cx="35314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t>Fig : Mesh across the Maldives, Coastlines in Color</a:t>
            </a:r>
            <a:endParaRPr lang="en-US" sz="1200"/>
          </a:p>
        </p:txBody>
      </p:sp>
    </p:spTree>
    <p:extLst>
      <p:ext uri="{BB962C8B-B14F-4D97-AF65-F5344CB8AC3E}">
        <p14:creationId xmlns:p14="http://schemas.microsoft.com/office/powerpoint/2010/main" val="3899180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F00BD-D85D-4887-8DF3-CACD9DB33434}"/>
              </a:ext>
            </a:extLst>
          </p:cNvPr>
          <p:cNvSpPr>
            <a:spLocks noGrp="1"/>
          </p:cNvSpPr>
          <p:nvPr>
            <p:ph type="title"/>
          </p:nvPr>
        </p:nvSpPr>
        <p:spPr/>
        <p:txBody>
          <a:bodyPr/>
          <a:lstStyle/>
          <a:p>
            <a:r>
              <a:rPr lang="en-GB" dirty="0"/>
              <a:t>Pre-processing : Bathymetry and Boundary Functions</a:t>
            </a:r>
            <a:endParaRPr lang="en-US" dirty="0"/>
          </a:p>
        </p:txBody>
      </p:sp>
      <p:pic>
        <p:nvPicPr>
          <p:cNvPr id="6" name="Picture 5">
            <a:extLst>
              <a:ext uri="{FF2B5EF4-FFF2-40B4-BE49-F238E27FC236}">
                <a16:creationId xmlns:a16="http://schemas.microsoft.com/office/drawing/2014/main" id="{F65B3589-2E7F-4ED0-8DB3-C8FC9E17DF63}"/>
              </a:ext>
            </a:extLst>
          </p:cNvPr>
          <p:cNvPicPr>
            <a:picLocks noChangeAspect="1"/>
          </p:cNvPicPr>
          <p:nvPr/>
        </p:nvPicPr>
        <p:blipFill rotWithShape="1">
          <a:blip r:embed="rId2"/>
          <a:srcRect l="2694" t="66074" r="56020" b="22201"/>
          <a:stretch/>
        </p:blipFill>
        <p:spPr>
          <a:xfrm>
            <a:off x="6649375" y="2090001"/>
            <a:ext cx="5033639" cy="804120"/>
          </a:xfrm>
          <a:prstGeom prst="rect">
            <a:avLst/>
          </a:prstGeom>
        </p:spPr>
      </p:pic>
      <p:pic>
        <p:nvPicPr>
          <p:cNvPr id="7" name="Picture 6">
            <a:extLst>
              <a:ext uri="{FF2B5EF4-FFF2-40B4-BE49-F238E27FC236}">
                <a16:creationId xmlns:a16="http://schemas.microsoft.com/office/drawing/2014/main" id="{47AFD5AB-6918-4557-96A5-6DB182AEA8FC}"/>
              </a:ext>
            </a:extLst>
          </p:cNvPr>
          <p:cNvPicPr>
            <a:picLocks noChangeAspect="1"/>
          </p:cNvPicPr>
          <p:nvPr/>
        </p:nvPicPr>
        <p:blipFill rotWithShape="1">
          <a:blip r:embed="rId3"/>
          <a:srcRect l="2986" t="57800" r="69636" b="29449"/>
          <a:stretch/>
        </p:blipFill>
        <p:spPr>
          <a:xfrm>
            <a:off x="6649375" y="3520589"/>
            <a:ext cx="3320248" cy="874450"/>
          </a:xfrm>
          <a:prstGeom prst="rect">
            <a:avLst/>
          </a:prstGeom>
        </p:spPr>
      </p:pic>
      <p:pic>
        <p:nvPicPr>
          <p:cNvPr id="8" name="Picture 7">
            <a:extLst>
              <a:ext uri="{FF2B5EF4-FFF2-40B4-BE49-F238E27FC236}">
                <a16:creationId xmlns:a16="http://schemas.microsoft.com/office/drawing/2014/main" id="{6DE4DD43-46F7-4353-A8F8-DE0D2B88D9EB}"/>
              </a:ext>
            </a:extLst>
          </p:cNvPr>
          <p:cNvPicPr>
            <a:picLocks noChangeAspect="1"/>
          </p:cNvPicPr>
          <p:nvPr/>
        </p:nvPicPr>
        <p:blipFill rotWithShape="1">
          <a:blip r:embed="rId3"/>
          <a:srcRect l="3205" t="45778" r="70217" b="41472"/>
          <a:stretch/>
        </p:blipFill>
        <p:spPr>
          <a:xfrm>
            <a:off x="6649375" y="4767529"/>
            <a:ext cx="3320248" cy="874450"/>
          </a:xfrm>
          <a:prstGeom prst="rect">
            <a:avLst/>
          </a:prstGeom>
        </p:spPr>
      </p:pic>
      <p:sp>
        <p:nvSpPr>
          <p:cNvPr id="9" name="Rectangle 8">
            <a:extLst>
              <a:ext uri="{FF2B5EF4-FFF2-40B4-BE49-F238E27FC236}">
                <a16:creationId xmlns:a16="http://schemas.microsoft.com/office/drawing/2014/main" id="{AC6234A3-E88E-4D8F-B4B5-5A0582ABACE0}"/>
              </a:ext>
            </a:extLst>
          </p:cNvPr>
          <p:cNvSpPr/>
          <p:nvPr/>
        </p:nvSpPr>
        <p:spPr>
          <a:xfrm>
            <a:off x="838199" y="2030278"/>
            <a:ext cx="5350933" cy="1754326"/>
          </a:xfrm>
          <a:prstGeom prst="rect">
            <a:avLst/>
          </a:prstGeom>
        </p:spPr>
        <p:txBody>
          <a:bodyPr wrap="square">
            <a:spAutoFit/>
          </a:bodyPr>
          <a:lstStyle/>
          <a:p>
            <a:pPr algn="just"/>
            <a:r>
              <a:rPr lang="en-US" dirty="0"/>
              <a:t>There are several global bathymetry datasets available, including GEBCO which provides Global bathymetry data at a resolution of 30arc seconds. We use the bathymetry </a:t>
            </a:r>
            <a:r>
              <a:rPr lang="en-US" dirty="0" err="1"/>
              <a:t>NetCDF</a:t>
            </a:r>
            <a:r>
              <a:rPr lang="en-US" dirty="0"/>
              <a:t> file and convert to a hdf5 file which would later be loaded in the model as the bathymetry function.</a:t>
            </a:r>
          </a:p>
        </p:txBody>
      </p:sp>
      <p:sp>
        <p:nvSpPr>
          <p:cNvPr id="10" name="Rectangle 9">
            <a:extLst>
              <a:ext uri="{FF2B5EF4-FFF2-40B4-BE49-F238E27FC236}">
                <a16:creationId xmlns:a16="http://schemas.microsoft.com/office/drawing/2014/main" id="{CF19F1A7-C14B-4C95-A630-CCF6D1CBDE5D}"/>
              </a:ext>
            </a:extLst>
          </p:cNvPr>
          <p:cNvSpPr/>
          <p:nvPr/>
        </p:nvSpPr>
        <p:spPr>
          <a:xfrm>
            <a:off x="838200" y="4004425"/>
            <a:ext cx="5350933" cy="1200329"/>
          </a:xfrm>
          <a:prstGeom prst="rect">
            <a:avLst/>
          </a:prstGeom>
        </p:spPr>
        <p:txBody>
          <a:bodyPr wrap="square">
            <a:spAutoFit/>
          </a:bodyPr>
          <a:lstStyle/>
          <a:p>
            <a:pPr algn="just"/>
            <a:r>
              <a:rPr lang="en-US" dirty="0"/>
              <a:t>Next we define the manning roughness coefficient and the viscosity across the domain. Increased viscosity is applied at the open boundaries. These values can be tuned to best suit the model. </a:t>
            </a:r>
          </a:p>
        </p:txBody>
      </p:sp>
    </p:spTree>
    <p:extLst>
      <p:ext uri="{BB962C8B-B14F-4D97-AF65-F5344CB8AC3E}">
        <p14:creationId xmlns:p14="http://schemas.microsoft.com/office/powerpoint/2010/main" val="2170524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B28-6178-4185-A712-0F1CCF0C3B55}"/>
              </a:ext>
            </a:extLst>
          </p:cNvPr>
          <p:cNvSpPr>
            <a:spLocks noGrp="1"/>
          </p:cNvSpPr>
          <p:nvPr>
            <p:ph type="title"/>
          </p:nvPr>
        </p:nvSpPr>
        <p:spPr/>
        <p:txBody>
          <a:bodyPr/>
          <a:lstStyle/>
          <a:p>
            <a:r>
              <a:rPr lang="en-GB" dirty="0"/>
              <a:t>Pre-processing : Initial Elevation</a:t>
            </a:r>
            <a:endParaRPr lang="en-US" dirty="0"/>
          </a:p>
        </p:txBody>
      </p:sp>
      <p:sp>
        <p:nvSpPr>
          <p:cNvPr id="3" name="Content Placeholder 2">
            <a:extLst>
              <a:ext uri="{FF2B5EF4-FFF2-40B4-BE49-F238E27FC236}">
                <a16:creationId xmlns:a16="http://schemas.microsoft.com/office/drawing/2014/main" id="{57E46C87-1357-4200-A1C4-D74FDE404FD9}"/>
              </a:ext>
            </a:extLst>
          </p:cNvPr>
          <p:cNvSpPr>
            <a:spLocks noGrp="1"/>
          </p:cNvSpPr>
          <p:nvPr>
            <p:ph idx="1"/>
          </p:nvPr>
        </p:nvSpPr>
        <p:spPr/>
        <p:txBody>
          <a:bodyPr>
            <a:normAutofit lnSpcReduction="10000"/>
          </a:bodyPr>
          <a:lstStyle/>
          <a:p>
            <a:pPr algn="just"/>
            <a:r>
              <a:rPr lang="en-US" dirty="0"/>
              <a:t>To initiate a tsunami from an earthquake, it is necessary to generate a model of how the seafloor moves.</a:t>
            </a:r>
          </a:p>
          <a:p>
            <a:pPr algn="just"/>
            <a:r>
              <a:rPr lang="en-US" dirty="0"/>
              <a:t>This is often done by starting with a description of an earthquake fault, broken up into a collection of sub faults, with various parameters defined on each sub fault.</a:t>
            </a:r>
          </a:p>
          <a:p>
            <a:pPr algn="just"/>
            <a:r>
              <a:rPr lang="en-US" dirty="0"/>
              <a:t>For tsunami modeling all we need to know is the motion of the seafloor, which is one boundary of the seismic domain.</a:t>
            </a:r>
          </a:p>
          <a:p>
            <a:pPr algn="just"/>
            <a:r>
              <a:rPr lang="en-US" dirty="0"/>
              <a:t> It is often sufficient to use the “Okada model” which gives the final deformation of the sea floor due to specified slip on each </a:t>
            </a:r>
            <a:r>
              <a:rPr lang="en-US" dirty="0" err="1"/>
              <a:t>subfault</a:t>
            </a:r>
            <a:r>
              <a:rPr lang="en-US" dirty="0"/>
              <a:t>.</a:t>
            </a:r>
          </a:p>
          <a:p>
            <a:pPr algn="just"/>
            <a:r>
              <a:rPr lang="en-GB" dirty="0"/>
              <a:t>Fault data are available from a variety of sources including </a:t>
            </a:r>
            <a:r>
              <a:rPr lang="en-GB" dirty="0">
                <a:hlinkClick r:id="rId2"/>
              </a:rPr>
              <a:t>USGS</a:t>
            </a:r>
            <a:r>
              <a:rPr lang="en-GB" dirty="0"/>
              <a:t>. </a:t>
            </a:r>
          </a:p>
        </p:txBody>
      </p:sp>
    </p:spTree>
    <p:extLst>
      <p:ext uri="{BB962C8B-B14F-4D97-AF65-F5344CB8AC3E}">
        <p14:creationId xmlns:p14="http://schemas.microsoft.com/office/powerpoint/2010/main" val="2115593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04E2-AAB4-4BA9-BF42-46CE53D07BF8}"/>
              </a:ext>
            </a:extLst>
          </p:cNvPr>
          <p:cNvSpPr>
            <a:spLocks noGrp="1"/>
          </p:cNvSpPr>
          <p:nvPr>
            <p:ph type="title"/>
          </p:nvPr>
        </p:nvSpPr>
        <p:spPr/>
        <p:txBody>
          <a:bodyPr/>
          <a:lstStyle/>
          <a:p>
            <a:r>
              <a:rPr lang="en-GB" dirty="0"/>
              <a:t>Pre-processing : Initial Elevation</a:t>
            </a:r>
            <a:endParaRPr lang="en-US" dirty="0"/>
          </a:p>
        </p:txBody>
      </p:sp>
      <p:graphicFrame>
        <p:nvGraphicFramePr>
          <p:cNvPr id="4" name="Table 3">
            <a:extLst>
              <a:ext uri="{FF2B5EF4-FFF2-40B4-BE49-F238E27FC236}">
                <a16:creationId xmlns:a16="http://schemas.microsoft.com/office/drawing/2014/main" id="{5B69F212-E1B8-486E-BE24-454FC1644C1C}"/>
              </a:ext>
            </a:extLst>
          </p:cNvPr>
          <p:cNvGraphicFramePr>
            <a:graphicFrameLocks noGrp="1"/>
          </p:cNvGraphicFramePr>
          <p:nvPr>
            <p:extLst>
              <p:ext uri="{D42A27DB-BD31-4B8C-83A1-F6EECF244321}">
                <p14:modId xmlns:p14="http://schemas.microsoft.com/office/powerpoint/2010/main" val="106291407"/>
              </p:ext>
            </p:extLst>
          </p:nvPr>
        </p:nvGraphicFramePr>
        <p:xfrm>
          <a:off x="5516732" y="1591562"/>
          <a:ext cx="6251821" cy="2730392"/>
        </p:xfrm>
        <a:graphic>
          <a:graphicData uri="http://schemas.openxmlformats.org/drawingml/2006/table">
            <a:tbl>
              <a:tblPr>
                <a:tableStyleId>{5C22544A-7EE6-4342-B048-85BDC9FD1C3A}</a:tableStyleId>
              </a:tblPr>
              <a:tblGrid>
                <a:gridCol w="585682">
                  <a:extLst>
                    <a:ext uri="{9D8B030D-6E8A-4147-A177-3AD203B41FA5}">
                      <a16:colId xmlns:a16="http://schemas.microsoft.com/office/drawing/2014/main" val="4262702416"/>
                    </a:ext>
                  </a:extLst>
                </a:gridCol>
                <a:gridCol w="585682">
                  <a:extLst>
                    <a:ext uri="{9D8B030D-6E8A-4147-A177-3AD203B41FA5}">
                      <a16:colId xmlns:a16="http://schemas.microsoft.com/office/drawing/2014/main" val="3838933204"/>
                    </a:ext>
                  </a:extLst>
                </a:gridCol>
                <a:gridCol w="675640">
                  <a:extLst>
                    <a:ext uri="{9D8B030D-6E8A-4147-A177-3AD203B41FA5}">
                      <a16:colId xmlns:a16="http://schemas.microsoft.com/office/drawing/2014/main" val="525946545"/>
                    </a:ext>
                  </a:extLst>
                </a:gridCol>
                <a:gridCol w="585682">
                  <a:extLst>
                    <a:ext uri="{9D8B030D-6E8A-4147-A177-3AD203B41FA5}">
                      <a16:colId xmlns:a16="http://schemas.microsoft.com/office/drawing/2014/main" val="3399400604"/>
                    </a:ext>
                  </a:extLst>
                </a:gridCol>
                <a:gridCol w="585682">
                  <a:extLst>
                    <a:ext uri="{9D8B030D-6E8A-4147-A177-3AD203B41FA5}">
                      <a16:colId xmlns:a16="http://schemas.microsoft.com/office/drawing/2014/main" val="2550347203"/>
                    </a:ext>
                  </a:extLst>
                </a:gridCol>
                <a:gridCol w="585682">
                  <a:extLst>
                    <a:ext uri="{9D8B030D-6E8A-4147-A177-3AD203B41FA5}">
                      <a16:colId xmlns:a16="http://schemas.microsoft.com/office/drawing/2014/main" val="2811533518"/>
                    </a:ext>
                  </a:extLst>
                </a:gridCol>
                <a:gridCol w="585682">
                  <a:extLst>
                    <a:ext uri="{9D8B030D-6E8A-4147-A177-3AD203B41FA5}">
                      <a16:colId xmlns:a16="http://schemas.microsoft.com/office/drawing/2014/main" val="3474307988"/>
                    </a:ext>
                  </a:extLst>
                </a:gridCol>
                <a:gridCol w="585682">
                  <a:extLst>
                    <a:ext uri="{9D8B030D-6E8A-4147-A177-3AD203B41FA5}">
                      <a16:colId xmlns:a16="http://schemas.microsoft.com/office/drawing/2014/main" val="2982516855"/>
                    </a:ext>
                  </a:extLst>
                </a:gridCol>
                <a:gridCol w="585682">
                  <a:extLst>
                    <a:ext uri="{9D8B030D-6E8A-4147-A177-3AD203B41FA5}">
                      <a16:colId xmlns:a16="http://schemas.microsoft.com/office/drawing/2014/main" val="2153950444"/>
                    </a:ext>
                  </a:extLst>
                </a:gridCol>
                <a:gridCol w="890725">
                  <a:extLst>
                    <a:ext uri="{9D8B030D-6E8A-4147-A177-3AD203B41FA5}">
                      <a16:colId xmlns:a16="http://schemas.microsoft.com/office/drawing/2014/main" val="804143626"/>
                    </a:ext>
                  </a:extLst>
                </a:gridCol>
              </a:tblGrid>
              <a:tr h="374948">
                <a:tc>
                  <a:txBody>
                    <a:bodyPr/>
                    <a:lstStyle/>
                    <a:p>
                      <a:pPr algn="ctr" fontAlgn="b"/>
                      <a:r>
                        <a:rPr lang="en-US" sz="1100" b="1" u="none" strike="noStrike">
                          <a:effectLst/>
                        </a:rPr>
                        <a:t>Lat</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1" u="none" strike="noStrike">
                          <a:effectLst/>
                        </a:rPr>
                        <a:t>Lon</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1" u="none" strike="noStrike">
                          <a:effectLst/>
                        </a:rPr>
                        <a:t>Depth[km]</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1" u="none" strike="noStrike">
                          <a:effectLst/>
                        </a:rPr>
                        <a:t>Slip[cm]</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1" u="none" strike="noStrike">
                          <a:effectLst/>
                        </a:rPr>
                        <a:t>Rake</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1" u="none" strike="noStrike">
                          <a:effectLst/>
                        </a:rPr>
                        <a:t>Strike</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1" u="none" strike="noStrike">
                          <a:effectLst/>
                        </a:rPr>
                        <a:t>Dip</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1" u="none" strike="noStrike">
                          <a:effectLst/>
                        </a:rPr>
                        <a:t>L[m]</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1" u="none" strike="noStrike">
                          <a:effectLst/>
                        </a:rPr>
                        <a:t>W[m]</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1" u="none" strike="noStrike" dirty="0">
                          <a:effectLst/>
                        </a:rPr>
                        <a:t>Rupture time(s)</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55104929"/>
                  </a:ext>
                </a:extLst>
              </a:tr>
              <a:tr h="196287">
                <a:tc>
                  <a:txBody>
                    <a:bodyPr/>
                    <a:lstStyle/>
                    <a:p>
                      <a:pPr algn="ctr" fontAlgn="b"/>
                      <a:r>
                        <a:rPr lang="en-US" sz="1100" u="none" strike="noStrike">
                          <a:effectLst/>
                        </a:rPr>
                        <a:t>2.22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95.33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2110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340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80193964"/>
                  </a:ext>
                </a:extLst>
              </a:tr>
              <a:tr h="196287">
                <a:tc>
                  <a:txBody>
                    <a:bodyPr/>
                    <a:lstStyle/>
                    <a:p>
                      <a:pPr algn="ctr" fontAlgn="b"/>
                      <a:r>
                        <a:rPr lang="en-US" sz="1100" u="none" strike="noStrike">
                          <a:effectLst/>
                        </a:rPr>
                        <a:t>3.14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95.14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340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160000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82119031"/>
                  </a:ext>
                </a:extLst>
              </a:tr>
              <a:tr h="196287">
                <a:tc>
                  <a:txBody>
                    <a:bodyPr/>
                    <a:lstStyle/>
                    <a:p>
                      <a:pPr algn="ctr" fontAlgn="b"/>
                      <a:r>
                        <a:rPr lang="en-US" sz="1100" u="none" strike="noStrike">
                          <a:effectLst/>
                        </a:rPr>
                        <a:t>4.27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94.15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2290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340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150000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71260929"/>
                  </a:ext>
                </a:extLst>
              </a:tr>
              <a:tr h="196287">
                <a:tc>
                  <a:txBody>
                    <a:bodyPr/>
                    <a:lstStyle/>
                    <a:p>
                      <a:pPr algn="ctr" fontAlgn="b"/>
                      <a:r>
                        <a:rPr lang="en-US" sz="1100" u="none" strike="noStrike">
                          <a:effectLst/>
                        </a:rPr>
                        <a:t>5.44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93.48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420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340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150000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26940665"/>
                  </a:ext>
                </a:extLst>
              </a:tr>
              <a:tr h="196287">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94.34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27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960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340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150000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6020372"/>
                  </a:ext>
                </a:extLst>
              </a:tr>
              <a:tr h="196287">
                <a:tc>
                  <a:txBody>
                    <a:bodyPr/>
                    <a:lstStyle/>
                    <a:p>
                      <a:pPr algn="ctr" fontAlgn="b"/>
                      <a:r>
                        <a:rPr lang="en-US" sz="1100" u="none" strike="noStrike">
                          <a:effectLst/>
                        </a:rPr>
                        <a:t>6.52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92.56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510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340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150000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53127284"/>
                  </a:ext>
                </a:extLst>
              </a:tr>
              <a:tr h="196287">
                <a:tc>
                  <a:txBody>
                    <a:bodyPr/>
                    <a:lstStyle/>
                    <a:p>
                      <a:pPr algn="ctr" fontAlgn="b"/>
                      <a:r>
                        <a:rPr lang="en-US" sz="1100" u="none" strike="noStrike">
                          <a:effectLst/>
                        </a:rPr>
                        <a:t>7.08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93.42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22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340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150000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16764982"/>
                  </a:ext>
                </a:extLst>
              </a:tr>
              <a:tr h="196287">
                <a:tc>
                  <a:txBody>
                    <a:bodyPr/>
                    <a:lstStyle/>
                    <a:p>
                      <a:pPr algn="ctr" fontAlgn="b"/>
                      <a:r>
                        <a:rPr lang="en-US" sz="1100" u="none" strike="noStrike">
                          <a:effectLst/>
                        </a:rPr>
                        <a:t>8.1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92.28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1120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340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150000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51280207"/>
                  </a:ext>
                </a:extLst>
              </a:tr>
              <a:tr h="196287">
                <a:tc>
                  <a:txBody>
                    <a:bodyPr/>
                    <a:lstStyle/>
                    <a:p>
                      <a:pPr algn="ctr" fontAlgn="b"/>
                      <a:r>
                        <a:rPr lang="en-US" sz="1100" u="none" strike="noStrike">
                          <a:effectLst/>
                        </a:rPr>
                        <a:t>8.26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93.14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22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1390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340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150000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58252754"/>
                  </a:ext>
                </a:extLst>
              </a:tr>
              <a:tr h="196287">
                <a:tc>
                  <a:txBody>
                    <a:bodyPr/>
                    <a:lstStyle/>
                    <a:p>
                      <a:pPr algn="ctr" fontAlgn="b"/>
                      <a:r>
                        <a:rPr lang="en-US" sz="1100" u="none" strike="noStrike">
                          <a:effectLst/>
                        </a:rPr>
                        <a:t>9.37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92.24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1450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340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110000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92282405"/>
                  </a:ext>
                </a:extLst>
              </a:tr>
              <a:tr h="196287">
                <a:tc>
                  <a:txBody>
                    <a:bodyPr/>
                    <a:lstStyle/>
                    <a:p>
                      <a:pPr algn="ctr" fontAlgn="b"/>
                      <a:r>
                        <a:rPr lang="en-US" sz="1100" u="none" strike="noStrike">
                          <a:effectLst/>
                        </a:rPr>
                        <a:t>10.27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92.05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730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340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150000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110000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31823760"/>
                  </a:ext>
                </a:extLst>
              </a:tr>
              <a:tr h="196287">
                <a:tc>
                  <a:txBody>
                    <a:bodyPr/>
                    <a:lstStyle/>
                    <a:p>
                      <a:pPr algn="ctr" fontAlgn="b"/>
                      <a:r>
                        <a:rPr lang="en-US" sz="1100" u="none" strike="noStrike">
                          <a:effectLst/>
                        </a:rPr>
                        <a:t>12.21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90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1125000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20204652"/>
                  </a:ext>
                </a:extLst>
              </a:tr>
            </a:tbl>
          </a:graphicData>
        </a:graphic>
      </p:graphicFrame>
      <p:pic>
        <p:nvPicPr>
          <p:cNvPr id="5" name="Picture 4">
            <a:extLst>
              <a:ext uri="{FF2B5EF4-FFF2-40B4-BE49-F238E27FC236}">
                <a16:creationId xmlns:a16="http://schemas.microsoft.com/office/drawing/2014/main" id="{37E756B6-56DA-4DCE-A87A-1D29A893A588}"/>
              </a:ext>
            </a:extLst>
          </p:cNvPr>
          <p:cNvPicPr>
            <a:picLocks noChangeAspect="1"/>
          </p:cNvPicPr>
          <p:nvPr/>
        </p:nvPicPr>
        <p:blipFill rotWithShape="1">
          <a:blip r:embed="rId2"/>
          <a:srcRect l="18568" t="20841" r="21941" b="9126"/>
          <a:stretch/>
        </p:blipFill>
        <p:spPr>
          <a:xfrm>
            <a:off x="262071" y="3297185"/>
            <a:ext cx="4652144" cy="3080551"/>
          </a:xfrm>
          <a:prstGeom prst="rect">
            <a:avLst/>
          </a:prstGeom>
        </p:spPr>
      </p:pic>
      <p:sp>
        <p:nvSpPr>
          <p:cNvPr id="6" name="Rectangle 5">
            <a:extLst>
              <a:ext uri="{FF2B5EF4-FFF2-40B4-BE49-F238E27FC236}">
                <a16:creationId xmlns:a16="http://schemas.microsoft.com/office/drawing/2014/main" id="{13156500-D501-425B-91A6-B5FA2B0E8AD5}"/>
              </a:ext>
            </a:extLst>
          </p:cNvPr>
          <p:cNvSpPr/>
          <p:nvPr/>
        </p:nvSpPr>
        <p:spPr>
          <a:xfrm>
            <a:off x="423447" y="1756429"/>
            <a:ext cx="4317229" cy="1200329"/>
          </a:xfrm>
          <a:prstGeom prst="rect">
            <a:avLst/>
          </a:prstGeom>
        </p:spPr>
        <p:txBody>
          <a:bodyPr wrap="square">
            <a:spAutoFit/>
          </a:bodyPr>
          <a:lstStyle/>
          <a:p>
            <a:pPr algn="just"/>
            <a:r>
              <a:rPr lang="en-GB" dirty="0"/>
              <a:t>The fault parameters are used to generate the initial elevation conditions for our Tsunami model. These elevations can be generated through various tools.  </a:t>
            </a:r>
            <a:endParaRPr lang="en-US" dirty="0"/>
          </a:p>
        </p:txBody>
      </p:sp>
      <p:sp>
        <p:nvSpPr>
          <p:cNvPr id="7" name="Rectangle 6">
            <a:extLst>
              <a:ext uri="{FF2B5EF4-FFF2-40B4-BE49-F238E27FC236}">
                <a16:creationId xmlns:a16="http://schemas.microsoft.com/office/drawing/2014/main" id="{C0333BF0-DD74-478C-8C8B-0A4147731D78}"/>
              </a:ext>
            </a:extLst>
          </p:cNvPr>
          <p:cNvSpPr/>
          <p:nvPr/>
        </p:nvSpPr>
        <p:spPr>
          <a:xfrm>
            <a:off x="5516732" y="5007136"/>
            <a:ext cx="4317229" cy="923330"/>
          </a:xfrm>
          <a:prstGeom prst="rect">
            <a:avLst/>
          </a:prstGeom>
        </p:spPr>
        <p:txBody>
          <a:bodyPr wrap="square">
            <a:spAutoFit/>
          </a:bodyPr>
          <a:lstStyle/>
          <a:p>
            <a:pPr algn="just"/>
            <a:r>
              <a:rPr lang="en-GB" dirty="0"/>
              <a:t>Similar to the bathymetry the elevations are then interpolated on to a firedrake mesh and stored as hdf5 files for input.</a:t>
            </a:r>
            <a:endParaRPr lang="en-US" dirty="0"/>
          </a:p>
        </p:txBody>
      </p:sp>
      <p:sp>
        <p:nvSpPr>
          <p:cNvPr id="3" name="TextBox 2">
            <a:extLst>
              <a:ext uri="{FF2B5EF4-FFF2-40B4-BE49-F238E27FC236}">
                <a16:creationId xmlns:a16="http://schemas.microsoft.com/office/drawing/2014/main" id="{06E96991-3567-4DCA-8D78-EF9BD1958DC8}"/>
              </a:ext>
            </a:extLst>
          </p:cNvPr>
          <p:cNvSpPr txBox="1"/>
          <p:nvPr/>
        </p:nvSpPr>
        <p:spPr>
          <a:xfrm>
            <a:off x="572814" y="6537434"/>
            <a:ext cx="35314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t>Fig : Elevations at 12 seconds after the first rupture </a:t>
            </a:r>
            <a:endParaRPr lang="en-US" sz="1200"/>
          </a:p>
        </p:txBody>
      </p:sp>
      <p:sp>
        <p:nvSpPr>
          <p:cNvPr id="9" name="TextBox 8">
            <a:extLst>
              <a:ext uri="{FF2B5EF4-FFF2-40B4-BE49-F238E27FC236}">
                <a16:creationId xmlns:a16="http://schemas.microsoft.com/office/drawing/2014/main" id="{EF915B7B-5513-46DA-8F43-319E6098732F}"/>
              </a:ext>
            </a:extLst>
          </p:cNvPr>
          <p:cNvSpPr txBox="1"/>
          <p:nvPr/>
        </p:nvSpPr>
        <p:spPr>
          <a:xfrm>
            <a:off x="6905297" y="4422227"/>
            <a:ext cx="35314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t>Fig : Fault Paramters for the 2004 Boxing day tsunami</a:t>
            </a:r>
            <a:endParaRPr lang="en-GB" sz="1200">
              <a:cs typeface="Calibri"/>
            </a:endParaRPr>
          </a:p>
        </p:txBody>
      </p:sp>
    </p:spTree>
    <p:extLst>
      <p:ext uri="{BB962C8B-B14F-4D97-AF65-F5344CB8AC3E}">
        <p14:creationId xmlns:p14="http://schemas.microsoft.com/office/powerpoint/2010/main" val="1379349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07AE-3EC5-49B4-BC49-73789EDC6251}"/>
              </a:ext>
            </a:extLst>
          </p:cNvPr>
          <p:cNvSpPr>
            <a:spLocks noGrp="1"/>
          </p:cNvSpPr>
          <p:nvPr>
            <p:ph type="title"/>
          </p:nvPr>
        </p:nvSpPr>
        <p:spPr/>
        <p:txBody>
          <a:bodyPr/>
          <a:lstStyle/>
          <a:p>
            <a:r>
              <a:rPr lang="en-GB" dirty="0"/>
              <a:t>Configuring Thetis</a:t>
            </a:r>
            <a:endParaRPr lang="en-US" dirty="0"/>
          </a:p>
        </p:txBody>
      </p:sp>
      <p:sp>
        <p:nvSpPr>
          <p:cNvPr id="3" name="Content Placeholder 2">
            <a:extLst>
              <a:ext uri="{FF2B5EF4-FFF2-40B4-BE49-F238E27FC236}">
                <a16:creationId xmlns:a16="http://schemas.microsoft.com/office/drawing/2014/main" id="{AADB2768-3632-4119-9C3E-FE6A8C6D8B90}"/>
              </a:ext>
            </a:extLst>
          </p:cNvPr>
          <p:cNvSpPr>
            <a:spLocks noGrp="1"/>
          </p:cNvSpPr>
          <p:nvPr>
            <p:ph idx="1"/>
          </p:nvPr>
        </p:nvSpPr>
        <p:spPr/>
        <p:txBody>
          <a:bodyPr/>
          <a:lstStyle/>
          <a:p>
            <a:r>
              <a:rPr lang="en-GB" dirty="0"/>
              <a:t>Loading the Bathymetry</a:t>
            </a:r>
          </a:p>
          <a:p>
            <a:r>
              <a:rPr lang="en-GB" dirty="0"/>
              <a:t>Loading the Boundary functions</a:t>
            </a:r>
          </a:p>
          <a:p>
            <a:r>
              <a:rPr lang="en-GB" dirty="0"/>
              <a:t>Accounting for the Coriolis effect</a:t>
            </a:r>
          </a:p>
          <a:p>
            <a:r>
              <a:rPr lang="en-GB" dirty="0"/>
              <a:t>Add detectors</a:t>
            </a:r>
          </a:p>
          <a:p>
            <a:r>
              <a:rPr lang="en-GB" dirty="0"/>
              <a:t>Add the Boundary and Initial Conditions</a:t>
            </a:r>
            <a:endParaRPr lang="en-US" dirty="0"/>
          </a:p>
        </p:txBody>
      </p:sp>
    </p:spTree>
    <p:extLst>
      <p:ext uri="{BB962C8B-B14F-4D97-AF65-F5344CB8AC3E}">
        <p14:creationId xmlns:p14="http://schemas.microsoft.com/office/powerpoint/2010/main" val="2225482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TotalTime>
  <Words>688</Words>
  <Application>Microsoft Office PowerPoint</Application>
  <PresentationFormat>Widescreen</PresentationFormat>
  <Paragraphs>173</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Setting up a Tsunami Simulation in Thetis</vt:lpstr>
      <vt:lpstr>Contents</vt:lpstr>
      <vt:lpstr>Pre-processing</vt:lpstr>
      <vt:lpstr> Pre-processing : Create Mesh </vt:lpstr>
      <vt:lpstr>Pre-processing : Mesh Creation</vt:lpstr>
      <vt:lpstr>Pre-processing : Bathymetry and Boundary Functions</vt:lpstr>
      <vt:lpstr>Pre-processing : Initial Elevation</vt:lpstr>
      <vt:lpstr>Pre-processing : Initial Elevation</vt:lpstr>
      <vt:lpstr>Configuring Thetis</vt:lpstr>
      <vt:lpstr>Configuring Thetis</vt:lpstr>
      <vt:lpstr>Configuring Thetis</vt:lpstr>
      <vt:lpstr>Running the Model</vt:lpstr>
      <vt:lpstr>Visualizing the 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Setting up a Tsunami Simulation in Thetis</dc:title>
  <dc:creator>shuaib rasheed</dc:creator>
  <cp:lastModifiedBy>shuaib rasheed</cp:lastModifiedBy>
  <cp:revision>387</cp:revision>
  <dcterms:created xsi:type="dcterms:W3CDTF">2019-06-25T21:35:40Z</dcterms:created>
  <dcterms:modified xsi:type="dcterms:W3CDTF">2019-06-26T11:24:21Z</dcterms:modified>
</cp:coreProperties>
</file>